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Helvetica Neue"/>
      <p:regular r:id="rId82"/>
      <p:bold r:id="rId83"/>
      <p:italic r:id="rId84"/>
      <p:boldItalic r:id="rId85"/>
    </p:embeddedFont>
    <p:embeddedFont>
      <p:font typeface="Helvetica Neue Light"/>
      <p:regular r:id="rId86"/>
      <p:bold r:id="rId87"/>
      <p:italic r:id="rId88"/>
      <p:boldItalic r:id="rId89"/>
    </p:embeddedFont>
    <p:embeddedFont>
      <p:font typeface="DM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300">
          <p15:clr>
            <a:srgbClr val="A4A3A4"/>
          </p15:clr>
        </p15:guide>
        <p15:guide id="3" orient="horz" pos="2889">
          <p15:clr>
            <a:srgbClr val="9AA0A6"/>
          </p15:clr>
        </p15:guide>
        <p15:guide id="4" pos="54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6F99A0-9637-4FDE-8E2F-78D49E8AA678}">
  <a:tblStyle styleId="{626F99A0-9637-4FDE-8E2F-78D49E8AA67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FC49597-7E1C-4B91-BB1F-1CB35A7D371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300"/>
        <p:guide pos="2889" orient="horz"/>
        <p:guide pos="54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6.xml"/><Relationship Id="rId86" Type="http://schemas.openxmlformats.org/officeDocument/2006/relationships/font" Target="fonts/HelveticaNeueLight-regular.fntdata"/><Relationship Id="rId41" Type="http://schemas.openxmlformats.org/officeDocument/2006/relationships/slide" Target="slides/slide35.xml"/><Relationship Id="rId85" Type="http://schemas.openxmlformats.org/officeDocument/2006/relationships/font" Target="fonts/HelveticaNeue-boldItalic.fntdata"/><Relationship Id="rId44" Type="http://schemas.openxmlformats.org/officeDocument/2006/relationships/slide" Target="slides/slide38.xml"/><Relationship Id="rId88" Type="http://schemas.openxmlformats.org/officeDocument/2006/relationships/font" Target="fonts/HelveticaNeueLight-italic.fntdata"/><Relationship Id="rId43" Type="http://schemas.openxmlformats.org/officeDocument/2006/relationships/slide" Target="slides/slide37.xml"/><Relationship Id="rId87" Type="http://schemas.openxmlformats.org/officeDocument/2006/relationships/font" Target="fonts/HelveticaNeueLight-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Light-boldItalic.fntdata"/><Relationship Id="rId80" Type="http://schemas.openxmlformats.org/officeDocument/2006/relationships/slide" Target="slides/slide74.xml"/><Relationship Id="rId82" Type="http://schemas.openxmlformats.org/officeDocument/2006/relationships/font" Target="fonts/HelveticaNeue-regular.fntdata"/><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DMSans-bold.fntdata"/><Relationship Id="rId90" Type="http://schemas.openxmlformats.org/officeDocument/2006/relationships/font" Target="fonts/DMSans-regular.fntdata"/><Relationship Id="rId93" Type="http://schemas.openxmlformats.org/officeDocument/2006/relationships/font" Target="fonts/DMSans-boldItalic.fntdata"/><Relationship Id="rId92" Type="http://schemas.openxmlformats.org/officeDocument/2006/relationships/font" Target="fonts/DM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bd881a69-6d1a-4f16-95ac-3e5a603108d6"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6GR7TMkS_w"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fdd6c09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fdd6c09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fa8cc4d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fa8cc4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fa8cc4d8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fa8cc4d8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ed13b1ee2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0ed13b1ee2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fa8cc4d8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fa8cc4d8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fa8cc4d8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fa8cc4d8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fa8cc4d8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fa8cc4d8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ed13b1ee2_0_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0ed13b1ee2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ed13b1ee2_0_8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0ed13b1ee2_0_8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ed13b1ee2_0_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0ed13b1ee2_0_8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ed13b1ee2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0ed13b1ee2_0_8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fdd6c097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fdd6c097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ed13b1ee2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0ed13b1ee2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ed13b1ee2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0ed13b1ee2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ed13b1ee2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0ed13b1ee2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ed13b1ee2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0ed13b1ee2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ed13b1ee2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0ed13b1ee2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fa8cc4d8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fa8cc4d8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fa8cc4d8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fa8cc4d8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ed13b1ee2_0_9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0ed13b1ee2_0_9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íconos. Sacar íconos de https://www.flaticon.com/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fa8cc4d88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fa8cc4d88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fa8cc4d8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fa8cc4d8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fdd6c097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fdd6c097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fa8cc4d88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fa8cc4d88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fa8cc4d88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fa8cc4d88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fa8cc4d88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fa8cc4d88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fa8cc4d88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fa8cc4d88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fa8cc4d88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fa8cc4d88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fa8cc4d8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fa8cc4d8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fa8cc4d88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fa8cc4d88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fa8cc4d88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fa8cc4d88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fa8cc4d88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fa8cc4d88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fa8cc4d88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fa8cc4d88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fdd6c097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fdd6c097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hlink"/>
                </a:solidFill>
                <a:hlinkClick r:id="rId2"/>
              </a:rPr>
              <a:t>https://create.kahoot.it/details/bd881a69-6d1a-4f16-95ac-3e5a603108d6</a:t>
            </a:r>
            <a:r>
              <a:rPr lang="es">
                <a:solidFill>
                  <a:schemeClr val="dk1"/>
                </a:solidFill>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fa8cc4d8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2fa8cc4d8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u="sng">
                <a:solidFill>
                  <a:srgbClr val="0097A7"/>
                </a:solidFill>
                <a:hlinkClick r:id="rId2">
                  <a:extLst>
                    <a:ext uri="{A12FA001-AC4F-418D-AE19-62706E023703}">
                      <ahyp:hlinkClr val="tx"/>
                    </a:ext>
                  </a:extLst>
                </a:hlinkClick>
              </a:rPr>
              <a:t>https://www.youtube.com/watch?v=D6GR7TMkS_w</a:t>
            </a:r>
            <a:r>
              <a:rPr lang="e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Recomendamos ver el video de Sophia y tomarse un momento para hablar de las impresiones, sensaciones, y preguntas que trae este contenido respecto a la IA</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2fa8cc4d88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2fa8cc4d88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fa8cc4d88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2fa8cc4d88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2fa8cc4d88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2fa8cc4d88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fa8cc4d88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fa8cc4d88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ed13b1ee2_0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10ed13b1ee2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ed13b1ee2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10ed13b1ee2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ed13b1ee2_0_1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10ed13b1ee2_0_1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fa8cc4d88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fa8cc4d88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ed13b1ee2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0ed13b1ee2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fdd6c097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fdd6c097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ed13b1ee2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0ed13b1ee2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ed13b1ee2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10ed13b1ee2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fa8cc4d88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fa8cc4d88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fa8cc4d88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fa8cc4d88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fa8cc4d88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2fa8cc4d88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fa8cc4d88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2fa8cc4d88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fa8cc4d88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2fa8cc4d88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fa8cc4d88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2fa8cc4d88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2fa8cc4d88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2fa8cc4d88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fa8cc4d88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fa8cc4d88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fdd6c097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fdd6c097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2fa8cc4d88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2fa8cc4d88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2fa8cc4d88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2fa8cc4d88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ed13b1ee2_0_1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10ed13b1ee2_0_1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2fa8cc4d88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2fa8cc4d88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fa8cc4d88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2fa8cc4d88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2fa8cc4d88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2fa8cc4d88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fa8cc4d88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fa8cc4d88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2fa8cc4d88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2fa8cc4d88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fa8cc4d88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fa8cc4d88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2fa8cc4d88_0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2fa8cc4d88_0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fdd6c097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fdd6c097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2fa8cc4d88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2fa8cc4d88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2fa8cc4d88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2fa8cc4d88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2fa8cc4d88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2fa8cc4d88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2fa8cc4d88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2fa8cc4d88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2fa8cc4d88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2fa8cc4d88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2fa8cc4d88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2fa8cc4d88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fdd6c097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fdd6c097f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fdd6c097f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fdd6c097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1" name="Shape 5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2" name="Shape 52"/>
        <p:cNvGrpSpPr/>
        <p:nvPr/>
      </p:nvGrpSpPr>
      <p:grpSpPr>
        <a:xfrm>
          <a:off x="0" y="0"/>
          <a:ext cx="0" cy="0"/>
          <a:chOff x="0" y="0"/>
          <a:chExt cx="0" cy="0"/>
        </a:xfrm>
      </p:grpSpPr>
      <p:pic>
        <p:nvPicPr>
          <p:cNvPr id="53" name="Google Shape;53;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9">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8">
  <p:cSld name="SECTION_HEADER_1_1_1_1_1_1_1_1_1_10">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9">
  <p:cSld name="SECTION_HEADER_1_1_1_1_1_1_1_1_1_1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0">
  <p:cSld name="SECTION_HEADER_1_1_1_1_1_1_1_1_1_12">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51.jp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2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hyperlink" Target="http://www.youtube.com/watch?v=D6GR7TMkS_w" TargetMode="External"/><Relationship Id="rId5"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40.png"/><Relationship Id="rId6" Type="http://schemas.openxmlformats.org/officeDocument/2006/relationships/image" Target="../media/image33.png"/><Relationship Id="rId7"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 Id="rId3"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47.png"/><Relationship Id="rId4" Type="http://schemas.openxmlformats.org/officeDocument/2006/relationships/image" Target="../media/image4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50.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6.png"/><Relationship Id="rId4" Type="http://schemas.openxmlformats.org/officeDocument/2006/relationships/hyperlink" Target="https://www.youtube.com/watch?v=b-bW0xcrsOo" TargetMode="External"/><Relationship Id="rId5" Type="http://schemas.openxmlformats.org/officeDocument/2006/relationships/hyperlink" Target="https://www.youtube.com/watch?v=sDUdGUW1LbU"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www1.udel.edu/educ/gottfredson/reprints/1997mainstream.pdf" TargetMode="External"/><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8"/>
          <p:cNvSpPr txBox="1"/>
          <p:nvPr/>
        </p:nvSpPr>
        <p:spPr>
          <a:xfrm>
            <a:off x="1461300" y="2252975"/>
            <a:ext cx="62214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rgbClr val="EAFF6A"/>
                </a:solidFill>
                <a:latin typeface="DM Sans"/>
                <a:ea typeface="DM Sans"/>
                <a:cs typeface="DM Sans"/>
                <a:sym typeface="DM Sans"/>
              </a:rPr>
              <a:t>Introducción al Machine Learning y la Inteligencia Artificial</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106" name="Google Shape;106;p3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18.</a:t>
            </a:r>
            <a:r>
              <a:rPr lang="es" sz="1800">
                <a:solidFill>
                  <a:schemeClr val="lt1"/>
                </a:solidFill>
                <a:latin typeface="DM Sans"/>
                <a:ea typeface="DM Sans"/>
                <a:cs typeface="DM Sans"/>
                <a:sym typeface="DM Sans"/>
              </a:rPr>
              <a:t> DATA SCIENCE I</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pSp>
        <p:nvGrpSpPr>
          <p:cNvPr id="178" name="Google Shape;178;p47"/>
          <p:cNvGrpSpPr/>
          <p:nvPr/>
        </p:nvGrpSpPr>
        <p:grpSpPr>
          <a:xfrm>
            <a:off x="457338" y="468286"/>
            <a:ext cx="431100" cy="431100"/>
            <a:chOff x="4616400" y="1950761"/>
            <a:chExt cx="431100" cy="431100"/>
          </a:xfrm>
        </p:grpSpPr>
        <p:sp>
          <p:nvSpPr>
            <p:cNvPr id="179" name="Google Shape;179;p4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47"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81" name="Google Shape;181;p47"/>
          <p:cNvSpPr txBox="1"/>
          <p:nvPr/>
        </p:nvSpPr>
        <p:spPr>
          <a:xfrm>
            <a:off x="457350" y="1820575"/>
            <a:ext cx="71694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solidFill>
                  <a:schemeClr val="lt1"/>
                </a:solidFill>
                <a:latin typeface="DM Sans"/>
                <a:ea typeface="DM Sans"/>
                <a:cs typeface="DM Sans"/>
                <a:sym typeface="DM Sans"/>
              </a:rPr>
              <a:t>Es la capacidad de las máquinas para usar algoritmos, aprender de los datos y utilizar lo aprendido en la toma de decisiones.</a:t>
            </a:r>
            <a:endParaRPr b="1" sz="1900">
              <a:solidFill>
                <a:schemeClr val="lt1"/>
              </a:solidFill>
              <a:latin typeface="DM Sans"/>
              <a:ea typeface="DM Sans"/>
              <a:cs typeface="DM Sans"/>
              <a:sym typeface="DM Sans"/>
            </a:endParaRPr>
          </a:p>
          <a:p>
            <a:pPr indent="0" lvl="0" marL="0" rtl="0" algn="l">
              <a:spcBef>
                <a:spcPts val="0"/>
              </a:spcBef>
              <a:spcAft>
                <a:spcPts val="0"/>
              </a:spcAft>
              <a:buNone/>
            </a:pPr>
            <a:r>
              <a:rPr lang="es" sz="1900">
                <a:solidFill>
                  <a:schemeClr val="lt1"/>
                </a:solidFill>
                <a:latin typeface="DM Sans"/>
                <a:ea typeface="DM Sans"/>
                <a:cs typeface="DM Sans"/>
                <a:sym typeface="DM Sans"/>
              </a:rPr>
              <a:t>Al contrario de lo que ocurre con las personas, los dispositivos basados en IA no necesitan descansar y pueden analizar grandes volúmenes de información a la vez. Esto significa, que </a:t>
            </a:r>
            <a:r>
              <a:rPr lang="es" sz="1900">
                <a:solidFill>
                  <a:schemeClr val="dk1"/>
                </a:solidFill>
                <a:highlight>
                  <a:srgbClr val="EAFF6A"/>
                </a:highlight>
                <a:latin typeface="DM Sans"/>
                <a:ea typeface="DM Sans"/>
                <a:cs typeface="DM Sans"/>
                <a:sym typeface="DM Sans"/>
              </a:rPr>
              <a:t>la proporción de errores es menor en las máquinas que en los humanos</a:t>
            </a:r>
            <a:r>
              <a:rPr lang="es" sz="1900">
                <a:solidFill>
                  <a:schemeClr val="lt1"/>
                </a:solidFill>
                <a:latin typeface="DM Sans"/>
                <a:ea typeface="DM Sans"/>
                <a:cs typeface="DM Sans"/>
                <a:sym typeface="DM Sans"/>
              </a:rPr>
              <a:t>, al realizar las mismas tareas.</a:t>
            </a:r>
            <a:endParaRPr sz="1900">
              <a:solidFill>
                <a:schemeClr val="lt1"/>
              </a:solidFill>
              <a:latin typeface="DM Sans"/>
              <a:ea typeface="DM Sans"/>
              <a:cs typeface="DM Sans"/>
              <a:sym typeface="DM Sans"/>
            </a:endParaRPr>
          </a:p>
        </p:txBody>
      </p:sp>
      <p:sp>
        <p:nvSpPr>
          <p:cNvPr id="182" name="Google Shape;182;p4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Inteligencia Artificial</a:t>
            </a:r>
            <a:endParaRPr b="1" sz="4000">
              <a:solidFill>
                <a:srgbClr val="EAFF6A"/>
              </a:solidFill>
              <a:latin typeface="DM Sans"/>
              <a:ea typeface="DM Sans"/>
              <a:cs typeface="DM Sans"/>
              <a:sym typeface="DM Sans"/>
            </a:endParaRPr>
          </a:p>
        </p:txBody>
      </p:sp>
      <p:sp>
        <p:nvSpPr>
          <p:cNvPr id="183" name="Google Shape;183;p4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8"/>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Existen dos tipos de IA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89" name="Google Shape;189;p48"/>
          <p:cNvSpPr txBox="1"/>
          <p:nvPr/>
        </p:nvSpPr>
        <p:spPr>
          <a:xfrm>
            <a:off x="473350" y="1908175"/>
            <a:ext cx="3834600" cy="195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F89D2"/>
                </a:highlight>
                <a:latin typeface="DM Sans"/>
                <a:ea typeface="DM Sans"/>
                <a:cs typeface="DM Sans"/>
                <a:sym typeface="DM Sans"/>
              </a:rPr>
              <a:t>Narrow IA (“weak IA”)</a:t>
            </a:r>
            <a:r>
              <a:rPr lang="es" sz="1350">
                <a:solidFill>
                  <a:schemeClr val="dk1"/>
                </a:solidFill>
                <a:highlight>
                  <a:srgbClr val="EF89D2"/>
                </a:highlight>
                <a:latin typeface="DM Sans"/>
                <a:ea typeface="DM Sans"/>
                <a:cs typeface="DM Sans"/>
                <a:sym typeface="DM Sans"/>
              </a:rPr>
              <a:t> </a:t>
            </a:r>
            <a:r>
              <a:rPr lang="es" sz="1350">
                <a:solidFill>
                  <a:schemeClr val="dk1"/>
                </a:solidFill>
                <a:latin typeface="DM Sans"/>
                <a:ea typeface="DM Sans"/>
                <a:cs typeface="DM Sans"/>
                <a:sym typeface="DM Sans"/>
              </a:rPr>
              <a:t>el más utilizado </a:t>
            </a:r>
            <a:r>
              <a:rPr lang="es" sz="1350">
                <a:solidFill>
                  <a:schemeClr val="dk1"/>
                </a:solidFill>
                <a:latin typeface="DM Sans"/>
                <a:ea typeface="DM Sans"/>
                <a:cs typeface="DM Sans"/>
                <a:sym typeface="DM Sans"/>
              </a:rPr>
              <a:t>en la actualidad d</a:t>
            </a:r>
            <a:r>
              <a:rPr lang="es" sz="1350">
                <a:solidFill>
                  <a:schemeClr val="dk1"/>
                </a:solidFill>
                <a:latin typeface="DM Sans"/>
                <a:ea typeface="DM Sans"/>
                <a:cs typeface="DM Sans"/>
                <a:sym typeface="DM Sans"/>
              </a:rPr>
              <a:t>onde se tienen sistemas que están diseñados para resolver solo un problema sin poder hacer transferencias de información.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p:txBody>
      </p:sp>
      <p:sp>
        <p:nvSpPr>
          <p:cNvPr id="190" name="Google Shape;190;p48"/>
          <p:cNvSpPr txBox="1"/>
          <p:nvPr/>
        </p:nvSpPr>
        <p:spPr>
          <a:xfrm>
            <a:off x="4527575" y="1908175"/>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F89D2"/>
                </a:highlight>
                <a:latin typeface="DM Sans"/>
                <a:ea typeface="DM Sans"/>
                <a:cs typeface="DM Sans"/>
                <a:sym typeface="DM Sans"/>
              </a:rPr>
              <a:t>General IA (“strong IA”) </a:t>
            </a:r>
            <a:r>
              <a:rPr lang="es" sz="1350">
                <a:solidFill>
                  <a:schemeClr val="dk1"/>
                </a:solidFill>
                <a:latin typeface="DM Sans"/>
                <a:ea typeface="DM Sans"/>
                <a:cs typeface="DM Sans"/>
                <a:sym typeface="DM Sans"/>
              </a:rPr>
              <a:t>con similitud a la inteligencia humana,que su mejor versión </a:t>
            </a:r>
            <a:r>
              <a:rPr lang="es" sz="1350">
                <a:solidFill>
                  <a:schemeClr val="dk1"/>
                </a:solidFill>
                <a:latin typeface="DM Sans"/>
                <a:ea typeface="DM Sans"/>
                <a:cs typeface="DM Sans"/>
                <a:sym typeface="DM Sans"/>
              </a:rPr>
              <a:t>solo se ha alcanzado en ciencia ficción</a:t>
            </a:r>
            <a:r>
              <a:rPr lang="es" sz="1350">
                <a:solidFill>
                  <a:schemeClr val="dk1"/>
                </a:solidFill>
                <a:latin typeface="DM Sans"/>
                <a:ea typeface="DM Sans"/>
                <a:cs typeface="DM Sans"/>
                <a:sym typeface="DM Sans"/>
              </a:rPr>
              <a:t> (solo menos del 1% tienen algo similar a este comportamiento).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9"/>
          <p:cNvSpPr txBox="1"/>
          <p:nvPr/>
        </p:nvSpPr>
        <p:spPr>
          <a:xfrm>
            <a:off x="708725" y="912900"/>
            <a:ext cx="4363500" cy="331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La </a:t>
            </a:r>
            <a:r>
              <a:rPr b="1" lang="es" sz="1350">
                <a:latin typeface="DM Sans"/>
                <a:ea typeface="DM Sans"/>
                <a:cs typeface="DM Sans"/>
                <a:sym typeface="DM Sans"/>
              </a:rPr>
              <a:t>Narrow IA</a:t>
            </a:r>
            <a:r>
              <a:rPr i="0" lang="es" sz="1350" u="none" cap="none" strike="noStrike">
                <a:solidFill>
                  <a:srgbClr val="000000"/>
                </a:solidFill>
                <a:latin typeface="DM Sans"/>
                <a:ea typeface="DM Sans"/>
                <a:cs typeface="DM Sans"/>
                <a:sym typeface="DM Sans"/>
              </a:rPr>
              <a:t> se compone del </a:t>
            </a:r>
            <a:r>
              <a:rPr b="1" i="0" lang="es" sz="1350" u="none" cap="none" strike="noStrike">
                <a:solidFill>
                  <a:srgbClr val="000000"/>
                </a:solidFill>
                <a:highlight>
                  <a:srgbClr val="EF89D2"/>
                </a:highlight>
                <a:latin typeface="DM Sans"/>
                <a:ea typeface="DM Sans"/>
                <a:cs typeface="DM Sans"/>
                <a:sym typeface="DM Sans"/>
              </a:rPr>
              <a:t>Machine Learning</a:t>
            </a:r>
            <a:r>
              <a:rPr i="0" lang="es" sz="1350" u="none" cap="none" strike="noStrike">
                <a:solidFill>
                  <a:srgbClr val="000000"/>
                </a:solidFill>
                <a:latin typeface="DM Sans"/>
                <a:ea typeface="DM Sans"/>
                <a:cs typeface="DM Sans"/>
                <a:sym typeface="DM Sans"/>
              </a:rPr>
              <a:t> o Aprendizaje de Máquina y también del </a:t>
            </a:r>
            <a:r>
              <a:rPr b="1" i="0" lang="es" sz="1350" u="none" cap="none" strike="noStrike">
                <a:solidFill>
                  <a:srgbClr val="000000"/>
                </a:solidFill>
                <a:highlight>
                  <a:srgbClr val="EF89D2"/>
                </a:highlight>
                <a:latin typeface="DM Sans"/>
                <a:ea typeface="DM Sans"/>
                <a:cs typeface="DM Sans"/>
                <a:sym typeface="DM Sans"/>
              </a:rPr>
              <a:t>Deep Learning</a:t>
            </a:r>
            <a:r>
              <a:rPr i="0" lang="es" sz="1350" u="none" cap="none" strike="noStrike">
                <a:solidFill>
                  <a:srgbClr val="000000"/>
                </a:solidFill>
                <a:latin typeface="DM Sans"/>
                <a:ea typeface="DM Sans"/>
                <a:cs typeface="DM Sans"/>
                <a:sym typeface="DM Sans"/>
              </a:rPr>
              <a:t> o Aprendizaje Profundo (Redes Neuronales). </a:t>
            </a:r>
            <a:r>
              <a:rPr lang="es" sz="1350">
                <a:latin typeface="DM Sans"/>
                <a:ea typeface="DM Sans"/>
                <a:cs typeface="DM Sans"/>
                <a:sym typeface="DM Sans"/>
              </a:rPr>
              <a:t>Aunque no es lo único, tenemos también </a:t>
            </a:r>
            <a:r>
              <a:rPr b="1" lang="es" sz="1350">
                <a:highlight>
                  <a:srgbClr val="EF89D2"/>
                </a:highlight>
                <a:latin typeface="DM Sans"/>
                <a:ea typeface="DM Sans"/>
                <a:cs typeface="DM Sans"/>
                <a:sym typeface="DM Sans"/>
              </a:rPr>
              <a:t>Reinforcement Learning</a:t>
            </a:r>
            <a:r>
              <a:rPr lang="es" sz="1350">
                <a:highlight>
                  <a:srgbClr val="EF89D2"/>
                </a:highlight>
                <a:latin typeface="DM Sans"/>
                <a:ea typeface="DM Sans"/>
                <a:cs typeface="DM Sans"/>
                <a:sym typeface="DM Sans"/>
              </a:rPr>
              <a:t>.</a:t>
            </a:r>
            <a:endParaRPr i="0" sz="1350" u="none" cap="none" strike="noStrike">
              <a:solidFill>
                <a:srgbClr val="000000"/>
              </a:solidFill>
              <a:highlight>
                <a:srgbClr val="EF89D2"/>
              </a:highlight>
              <a:latin typeface="DM Sans"/>
              <a:ea typeface="DM Sans"/>
              <a:cs typeface="DM Sans"/>
              <a:sym typeface="DM Sans"/>
            </a:endParaRPr>
          </a:p>
        </p:txBody>
      </p:sp>
      <p:pic>
        <p:nvPicPr>
          <p:cNvPr id="196" name="Google Shape;196;p49"/>
          <p:cNvPicPr preferRelativeResize="0"/>
          <p:nvPr/>
        </p:nvPicPr>
        <p:blipFill>
          <a:blip r:embed="rId3">
            <a:alphaModFix/>
          </a:blip>
          <a:stretch>
            <a:fillRect/>
          </a:stretch>
        </p:blipFill>
        <p:spPr>
          <a:xfrm>
            <a:off x="8070150" y="146625"/>
            <a:ext cx="900275" cy="929800"/>
          </a:xfrm>
          <a:prstGeom prst="rect">
            <a:avLst/>
          </a:prstGeom>
          <a:noFill/>
          <a:ln>
            <a:noFill/>
          </a:ln>
        </p:spPr>
      </p:pic>
      <p:pic>
        <p:nvPicPr>
          <p:cNvPr id="197" name="Google Shape;197;p49"/>
          <p:cNvPicPr preferRelativeResize="0"/>
          <p:nvPr/>
        </p:nvPicPr>
        <p:blipFill rotWithShape="1">
          <a:blip r:embed="rId4">
            <a:alphaModFix/>
          </a:blip>
          <a:srcRect b="10743" l="17843" r="17343" t="10609"/>
          <a:stretch/>
        </p:blipFill>
        <p:spPr>
          <a:xfrm>
            <a:off x="5279225" y="1312000"/>
            <a:ext cx="3691200" cy="2519500"/>
          </a:xfrm>
          <a:prstGeom prst="rect">
            <a:avLst/>
          </a:prstGeom>
          <a:noFill/>
          <a:ln>
            <a:noFill/>
          </a:ln>
        </p:spPr>
      </p:pic>
      <p:cxnSp>
        <p:nvCxnSpPr>
          <p:cNvPr id="198" name="Google Shape;198;p49"/>
          <p:cNvCxnSpPr/>
          <p:nvPr/>
        </p:nvCxnSpPr>
        <p:spPr>
          <a:xfrm>
            <a:off x="4631500" y="2419400"/>
            <a:ext cx="1973700" cy="192900"/>
          </a:xfrm>
          <a:prstGeom prst="straightConnector1">
            <a:avLst/>
          </a:prstGeom>
          <a:noFill/>
          <a:ln cap="flat" cmpd="sng" w="28575">
            <a:solidFill>
              <a:srgbClr val="EF89D2"/>
            </a:solidFill>
            <a:prstDash val="solid"/>
            <a:round/>
            <a:headEnd len="med" w="med" type="none"/>
            <a:tailEnd len="med" w="med" type="triangle"/>
          </a:ln>
        </p:spPr>
      </p:cxnSp>
      <p:cxnSp>
        <p:nvCxnSpPr>
          <p:cNvPr id="199" name="Google Shape;199;p49"/>
          <p:cNvCxnSpPr/>
          <p:nvPr/>
        </p:nvCxnSpPr>
        <p:spPr>
          <a:xfrm>
            <a:off x="4712925" y="2188675"/>
            <a:ext cx="1930500" cy="90600"/>
          </a:xfrm>
          <a:prstGeom prst="straightConnector1">
            <a:avLst/>
          </a:prstGeom>
          <a:noFill/>
          <a:ln cap="flat" cmpd="sng" w="28575">
            <a:solidFill>
              <a:srgbClr val="EF89D2"/>
            </a:solidFill>
            <a:prstDash val="solid"/>
            <a:round/>
            <a:headEnd len="med" w="med" type="none"/>
            <a:tailEnd len="med" w="med" type="triangle"/>
          </a:ln>
        </p:spPr>
      </p:cxnSp>
      <p:cxnSp>
        <p:nvCxnSpPr>
          <p:cNvPr id="200" name="Google Shape;200;p49"/>
          <p:cNvCxnSpPr/>
          <p:nvPr/>
        </p:nvCxnSpPr>
        <p:spPr>
          <a:xfrm>
            <a:off x="4224375" y="3091175"/>
            <a:ext cx="2447700" cy="195900"/>
          </a:xfrm>
          <a:prstGeom prst="straightConnector1">
            <a:avLst/>
          </a:prstGeom>
          <a:noFill/>
          <a:ln cap="flat" cmpd="sng" w="28575">
            <a:solidFill>
              <a:srgbClr val="EF89D2"/>
            </a:solidFill>
            <a:prstDash val="solid"/>
            <a:round/>
            <a:headEnd len="med" w="med" type="none"/>
            <a:tailEnd len="med" w="med" type="triangle"/>
          </a:ln>
        </p:spPr>
      </p:cxnSp>
      <p:pic>
        <p:nvPicPr>
          <p:cNvPr id="201" name="Google Shape;201;p49"/>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pSp>
        <p:nvGrpSpPr>
          <p:cNvPr id="206" name="Google Shape;206;p50"/>
          <p:cNvGrpSpPr/>
          <p:nvPr/>
        </p:nvGrpSpPr>
        <p:grpSpPr>
          <a:xfrm>
            <a:off x="473370" y="619431"/>
            <a:ext cx="738905" cy="738905"/>
            <a:chOff x="575612" y="1950748"/>
            <a:chExt cx="431100" cy="431100"/>
          </a:xfrm>
        </p:grpSpPr>
        <p:sp>
          <p:nvSpPr>
            <p:cNvPr id="207" name="Google Shape;207;p5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50"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09" name="Google Shape;209;p5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10" name="Google Shape;210;p50"/>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Unas clases atrás, dijimos que el ML surge a mediados de los 50´ para problemas de predicción complejos.</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¿Cuándo crees que surge la IA? ¿Por qué?</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211" name="Google Shape;211;p50"/>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Historia de la IA</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52"/>
          <p:cNvPicPr preferRelativeResize="0"/>
          <p:nvPr/>
        </p:nvPicPr>
        <p:blipFill>
          <a:blip r:embed="rId3">
            <a:alphaModFix/>
          </a:blip>
          <a:stretch>
            <a:fillRect/>
          </a:stretch>
        </p:blipFill>
        <p:spPr>
          <a:xfrm>
            <a:off x="5712875" y="468275"/>
            <a:ext cx="2923973" cy="4118750"/>
          </a:xfrm>
          <a:prstGeom prst="rect">
            <a:avLst/>
          </a:prstGeom>
          <a:noFill/>
          <a:ln>
            <a:noFill/>
          </a:ln>
        </p:spPr>
      </p:pic>
      <p:sp>
        <p:nvSpPr>
          <p:cNvPr id="222" name="Google Shape;222;p52"/>
          <p:cNvSpPr txBox="1"/>
          <p:nvPr/>
        </p:nvSpPr>
        <p:spPr>
          <a:xfrm>
            <a:off x="457725" y="1071050"/>
            <a:ext cx="5255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Historia de la Inteligencia Artificial</a:t>
            </a:r>
            <a:endParaRPr b="1" sz="4000">
              <a:solidFill>
                <a:schemeClr val="dk1"/>
              </a:solidFill>
              <a:latin typeface="DM Sans"/>
              <a:ea typeface="DM Sans"/>
              <a:cs typeface="DM Sans"/>
              <a:sym typeface="DM Sans"/>
            </a:endParaRPr>
          </a:p>
        </p:txBody>
      </p:sp>
      <p:sp>
        <p:nvSpPr>
          <p:cNvPr id="223" name="Google Shape;223;p52"/>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concepto de Inteligencia Artificial (IA) no es para nada nuevo. Las primeras investigaciones datan aproximadamente del año 1943 con el trabajo teórico de Warren McCullogh y Walter Pitts sobre la computación neuronal.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24" name="Google Shape;224;p52"/>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descr="Inteligencia artificial: qué es, cómo funciona y para qué se está ..." id="225" name="Google Shape;225;p52"/>
          <p:cNvPicPr preferRelativeResize="0"/>
          <p:nvPr/>
        </p:nvPicPr>
        <p:blipFill rotWithShape="1">
          <a:blip r:embed="rId4">
            <a:alphaModFix/>
          </a:blip>
          <a:srcRect b="0" l="0" r="0" t="0"/>
          <a:stretch/>
        </p:blipFill>
        <p:spPr>
          <a:xfrm rot="5400000">
            <a:off x="5134525" y="1046575"/>
            <a:ext cx="4114075" cy="2957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53"/>
          <p:cNvPicPr preferRelativeResize="0"/>
          <p:nvPr/>
        </p:nvPicPr>
        <p:blipFill rotWithShape="1">
          <a:blip r:embed="rId3">
            <a:alphaModFix/>
          </a:blip>
          <a:srcRect b="0" l="0" r="0" t="0"/>
          <a:stretch/>
        </p:blipFill>
        <p:spPr>
          <a:xfrm>
            <a:off x="8189500" y="146625"/>
            <a:ext cx="780925" cy="806536"/>
          </a:xfrm>
          <a:prstGeom prst="rect">
            <a:avLst/>
          </a:prstGeom>
          <a:noFill/>
          <a:ln>
            <a:noFill/>
          </a:ln>
        </p:spPr>
      </p:pic>
      <p:sp>
        <p:nvSpPr>
          <p:cNvPr id="231" name="Google Shape;231;p53"/>
          <p:cNvSpPr txBox="1"/>
          <p:nvPr/>
        </p:nvSpPr>
        <p:spPr>
          <a:xfrm>
            <a:off x="469666" y="939237"/>
            <a:ext cx="83808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t/>
            </a:r>
            <a:endParaRPr b="0" i="0" sz="1300" u="none" cap="none" strike="noStrike">
              <a:solidFill>
                <a:schemeClr val="dk1"/>
              </a:solidFill>
              <a:latin typeface="Helvetica Neue"/>
              <a:ea typeface="Helvetica Neue"/>
              <a:cs typeface="Helvetica Neue"/>
              <a:sym typeface="Helvetica Neue"/>
            </a:endParaRPr>
          </a:p>
        </p:txBody>
      </p:sp>
      <p:graphicFrame>
        <p:nvGraphicFramePr>
          <p:cNvPr id="232" name="Google Shape;232;p53"/>
          <p:cNvGraphicFramePr/>
          <p:nvPr/>
        </p:nvGraphicFramePr>
        <p:xfrm>
          <a:off x="604459" y="1430410"/>
          <a:ext cx="3000000" cy="3000000"/>
        </p:xfrm>
        <a:graphic>
          <a:graphicData uri="http://schemas.openxmlformats.org/drawingml/2006/table">
            <a:tbl>
              <a:tblPr>
                <a:noFill/>
                <a:tableStyleId>{626F99A0-9637-4FDE-8E2F-78D49E8AA678}</a:tableStyleId>
              </a:tblPr>
              <a:tblGrid>
                <a:gridCol w="3875950"/>
                <a:gridCol w="3875925"/>
              </a:tblGrid>
              <a:tr h="352150">
                <a:tc>
                  <a:txBody>
                    <a:bodyPr/>
                    <a:lstStyle/>
                    <a:p>
                      <a:pPr indent="0" lvl="0" marL="0" marR="0" rtl="0" algn="ctr">
                        <a:lnSpc>
                          <a:spcPct val="100000"/>
                        </a:lnSpc>
                        <a:spcBef>
                          <a:spcPts val="0"/>
                        </a:spcBef>
                        <a:spcAft>
                          <a:spcPts val="0"/>
                        </a:spcAft>
                        <a:buClr>
                          <a:srgbClr val="000000"/>
                        </a:buClr>
                        <a:buSzPts val="1400"/>
                        <a:buFont typeface="Arial"/>
                        <a:buNone/>
                      </a:pPr>
                      <a:r>
                        <a:rPr b="1" lang="es" sz="1350" u="none" cap="none" strike="noStrike">
                          <a:latin typeface="DM Sans"/>
                          <a:ea typeface="DM Sans"/>
                          <a:cs typeface="DM Sans"/>
                          <a:sym typeface="DM Sans"/>
                        </a:rPr>
                        <a:t>40´</a:t>
                      </a:r>
                      <a:endParaRPr b="1" sz="1350" u="none" cap="none" strike="noStrike">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350" u="none" cap="none" strike="noStrike">
                          <a:latin typeface="DM Sans"/>
                          <a:ea typeface="DM Sans"/>
                          <a:cs typeface="DM Sans"/>
                          <a:sym typeface="DM Sans"/>
                        </a:rPr>
                        <a:t>50´</a:t>
                      </a:r>
                      <a:endParaRPr b="1" sz="1350" u="none" cap="none" strike="noStrike">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FF6A"/>
                    </a:solidFill>
                  </a:tcPr>
                </a:tc>
              </a:tr>
              <a:tr h="2767000">
                <a:tc>
                  <a:txBody>
                    <a:bodyPr/>
                    <a:lstStyle/>
                    <a:p>
                      <a:pPr indent="0" lvl="0" marL="0" marR="0" rtl="0" algn="just">
                        <a:lnSpc>
                          <a:spcPct val="150000"/>
                        </a:lnSpc>
                        <a:spcBef>
                          <a:spcPts val="0"/>
                        </a:spcBef>
                        <a:spcAft>
                          <a:spcPts val="1000"/>
                        </a:spcAft>
                        <a:buClr>
                          <a:srgbClr val="000000"/>
                        </a:buClr>
                        <a:buSzPts val="1200"/>
                        <a:buFont typeface="Arial"/>
                        <a:buNone/>
                      </a:pPr>
                      <a:r>
                        <a:rPr b="1" lang="es" sz="1250" u="none" cap="none" strike="noStrike">
                          <a:solidFill>
                            <a:schemeClr val="dk1"/>
                          </a:solidFill>
                          <a:latin typeface="DM Sans"/>
                          <a:ea typeface="DM Sans"/>
                          <a:cs typeface="DM Sans"/>
                          <a:sym typeface="DM Sans"/>
                        </a:rPr>
                        <a:t>1949:</a:t>
                      </a:r>
                      <a:r>
                        <a:rPr lang="es" sz="1250" u="none" cap="none" strike="noStrike">
                          <a:solidFill>
                            <a:schemeClr val="dk1"/>
                          </a:solidFill>
                          <a:latin typeface="DM Sans"/>
                          <a:ea typeface="DM Sans"/>
                          <a:cs typeface="DM Sans"/>
                          <a:sym typeface="DM Sans"/>
                        </a:rPr>
                        <a:t> Donald O. Hebb (Psicólogo) publica “La organización de la conducta”, que sirvió de base para los algoritmos de aprendizaje en las redes neuronales artificiales.</a:t>
                      </a:r>
                      <a:endParaRPr sz="1250" u="none" cap="none" strike="noStrike">
                        <a:solidFill>
                          <a:schemeClr val="dk1"/>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b="1" lang="es" sz="1250" u="none" cap="none" strike="noStrike">
                          <a:solidFill>
                            <a:schemeClr val="dk1"/>
                          </a:solidFill>
                          <a:latin typeface="DM Sans"/>
                          <a:ea typeface="DM Sans"/>
                          <a:cs typeface="DM Sans"/>
                          <a:sym typeface="DM Sans"/>
                        </a:rPr>
                        <a:t>1950: </a:t>
                      </a:r>
                      <a:r>
                        <a:rPr lang="es" sz="1250" u="none" cap="none" strike="noStrike">
                          <a:solidFill>
                            <a:schemeClr val="dk1"/>
                          </a:solidFill>
                          <a:latin typeface="DM Sans"/>
                          <a:ea typeface="DM Sans"/>
                          <a:cs typeface="DM Sans"/>
                          <a:sym typeface="DM Sans"/>
                        </a:rPr>
                        <a:t>Test de Turing.</a:t>
                      </a:r>
                      <a:endParaRPr sz="12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None/>
                      </a:pPr>
                      <a:r>
                        <a:rPr b="1" lang="es" sz="1250" u="none" cap="none" strike="noStrike">
                          <a:solidFill>
                            <a:schemeClr val="dk1"/>
                          </a:solidFill>
                          <a:latin typeface="DM Sans"/>
                          <a:ea typeface="DM Sans"/>
                          <a:cs typeface="DM Sans"/>
                          <a:sym typeface="DM Sans"/>
                        </a:rPr>
                        <a:t>1956:</a:t>
                      </a:r>
                      <a:r>
                        <a:rPr lang="es" sz="1250" u="none" cap="none" strike="noStrike">
                          <a:solidFill>
                            <a:schemeClr val="dk1"/>
                          </a:solidFill>
                          <a:latin typeface="DM Sans"/>
                          <a:ea typeface="DM Sans"/>
                          <a:cs typeface="DM Sans"/>
                          <a:sym typeface="DM Sans"/>
                        </a:rPr>
                        <a:t> McCarthy acuña el término “Inteligencia Artificial” en la conferencia de Dartmouth, la primera conferencia dedicada a la IA.</a:t>
                      </a:r>
                      <a:endParaRPr sz="12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1000"/>
                        </a:spcAft>
                        <a:buNone/>
                      </a:pPr>
                      <a:r>
                        <a:rPr b="1" lang="es" sz="1250" u="none" cap="none" strike="noStrike">
                          <a:solidFill>
                            <a:schemeClr val="dk1"/>
                          </a:solidFill>
                          <a:latin typeface="DM Sans"/>
                          <a:ea typeface="DM Sans"/>
                          <a:cs typeface="DM Sans"/>
                          <a:sym typeface="DM Sans"/>
                        </a:rPr>
                        <a:t>1958: </a:t>
                      </a:r>
                      <a:r>
                        <a:rPr lang="es" sz="1250" u="none" cap="none" strike="noStrike">
                          <a:solidFill>
                            <a:schemeClr val="dk1"/>
                          </a:solidFill>
                          <a:latin typeface="DM Sans"/>
                          <a:ea typeface="DM Sans"/>
                          <a:cs typeface="DM Sans"/>
                          <a:sym typeface="DM Sans"/>
                        </a:rPr>
                        <a:t>McCarthy desarrolla el lenguaje LISP, lenguaje con el que se desarrollan la mayoría de sistemas expertos.</a:t>
                      </a:r>
                      <a:endParaRPr sz="1250" u="none" cap="none" strike="noStrike">
                        <a:solidFill>
                          <a:schemeClr val="dk1"/>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33" name="Google Shape;233;p53"/>
          <p:cNvSpPr txBox="1"/>
          <p:nvPr/>
        </p:nvSpPr>
        <p:spPr>
          <a:xfrm>
            <a:off x="475500" y="468307"/>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b="1" lang="es" sz="4000">
                <a:latin typeface="DM Sans"/>
                <a:ea typeface="DM Sans"/>
                <a:cs typeface="DM Sans"/>
                <a:sym typeface="DM Sans"/>
              </a:rPr>
              <a:t>Sucesos importantes</a:t>
            </a:r>
            <a:endParaRPr b="1" sz="4000" u="none" cap="none" strike="noStrike">
              <a:solidFill>
                <a:srgbClr val="000000"/>
              </a:solidFill>
              <a:latin typeface="DM Sans"/>
              <a:ea typeface="DM Sans"/>
              <a:cs typeface="DM Sans"/>
              <a:sym typeface="DM Sans"/>
            </a:endParaRPr>
          </a:p>
        </p:txBody>
      </p:sp>
      <p:pic>
        <p:nvPicPr>
          <p:cNvPr id="234" name="Google Shape;234;p53"/>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54"/>
          <p:cNvPicPr preferRelativeResize="0"/>
          <p:nvPr/>
        </p:nvPicPr>
        <p:blipFill rotWithShape="1">
          <a:blip r:embed="rId3">
            <a:alphaModFix/>
          </a:blip>
          <a:srcRect b="0" l="0" r="0" t="0"/>
          <a:stretch/>
        </p:blipFill>
        <p:spPr>
          <a:xfrm>
            <a:off x="8307830" y="146625"/>
            <a:ext cx="662595" cy="684325"/>
          </a:xfrm>
          <a:prstGeom prst="rect">
            <a:avLst/>
          </a:prstGeom>
          <a:noFill/>
          <a:ln>
            <a:noFill/>
          </a:ln>
        </p:spPr>
      </p:pic>
      <p:graphicFrame>
        <p:nvGraphicFramePr>
          <p:cNvPr id="240" name="Google Shape;240;p54"/>
          <p:cNvGraphicFramePr/>
          <p:nvPr/>
        </p:nvGraphicFramePr>
        <p:xfrm>
          <a:off x="740938" y="976460"/>
          <a:ext cx="3000000" cy="3000000"/>
        </p:xfrm>
        <a:graphic>
          <a:graphicData uri="http://schemas.openxmlformats.org/drawingml/2006/table">
            <a:tbl>
              <a:tblPr>
                <a:noFill/>
                <a:tableStyleId>{626F99A0-9637-4FDE-8E2F-78D49E8AA678}</a:tableStyleId>
              </a:tblPr>
              <a:tblGrid>
                <a:gridCol w="3824250"/>
                <a:gridCol w="3837875"/>
              </a:tblGrid>
              <a:tr h="320425">
                <a:tc>
                  <a:txBody>
                    <a:bodyPr/>
                    <a:lstStyle/>
                    <a:p>
                      <a:pPr indent="0" lvl="0" marL="0" marR="0" rtl="0" algn="ctr">
                        <a:lnSpc>
                          <a:spcPct val="115000"/>
                        </a:lnSpc>
                        <a:spcBef>
                          <a:spcPts val="0"/>
                        </a:spcBef>
                        <a:spcAft>
                          <a:spcPts val="1000"/>
                        </a:spcAft>
                        <a:buClr>
                          <a:srgbClr val="000000"/>
                        </a:buClr>
                        <a:buSzPts val="1400"/>
                        <a:buFont typeface="Arial"/>
                        <a:buNone/>
                      </a:pPr>
                      <a:r>
                        <a:rPr b="1" lang="es" sz="1350" u="none" cap="none" strike="noStrike">
                          <a:latin typeface="DM Sans"/>
                          <a:ea typeface="DM Sans"/>
                          <a:cs typeface="DM Sans"/>
                          <a:sym typeface="DM Sans"/>
                        </a:rPr>
                        <a:t>60´</a:t>
                      </a:r>
                      <a:endParaRPr b="1"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15000"/>
                        </a:lnSpc>
                        <a:spcBef>
                          <a:spcPts val="0"/>
                        </a:spcBef>
                        <a:spcAft>
                          <a:spcPts val="1000"/>
                        </a:spcAft>
                        <a:buClr>
                          <a:srgbClr val="000000"/>
                        </a:buClr>
                        <a:buSzPts val="1400"/>
                        <a:buFont typeface="Arial"/>
                        <a:buNone/>
                      </a:pPr>
                      <a:r>
                        <a:rPr b="1" lang="es" sz="1350" u="none" cap="none" strike="noStrike">
                          <a:latin typeface="DM Sans"/>
                          <a:ea typeface="DM Sans"/>
                          <a:cs typeface="DM Sans"/>
                          <a:sym typeface="DM Sans"/>
                        </a:rPr>
                        <a:t>70´</a:t>
                      </a:r>
                      <a:endParaRPr b="1" sz="1350" u="none" cap="none" strike="noStrike">
                        <a:latin typeface="DM Sans"/>
                        <a:ea typeface="DM Sans"/>
                        <a:cs typeface="DM Sans"/>
                        <a:sym typeface="DM Sans"/>
                      </a:endParaRPr>
                    </a:p>
                  </a:txBody>
                  <a:tcPr marT="91425" marB="91425" marR="91425" marL="91425">
                    <a:solidFill>
                      <a:srgbClr val="EAFF6A"/>
                    </a:solidFill>
                  </a:tcPr>
                </a:tc>
              </a:tr>
              <a:tr h="2802000">
                <a:tc>
                  <a:txBody>
                    <a:bodyPr/>
                    <a:lstStyle/>
                    <a:p>
                      <a:pPr indent="0" lvl="0" marL="0" marR="0" rtl="0" algn="just">
                        <a:lnSpc>
                          <a:spcPct val="115000"/>
                        </a:lnSpc>
                        <a:spcBef>
                          <a:spcPts val="0"/>
                        </a:spcBef>
                        <a:spcAft>
                          <a:spcPts val="0"/>
                        </a:spcAft>
                        <a:buNone/>
                      </a:pPr>
                      <a:r>
                        <a:rPr b="1" lang="es" sz="1250" u="none" cap="none" strike="noStrike">
                          <a:solidFill>
                            <a:schemeClr val="dk1"/>
                          </a:solidFill>
                          <a:latin typeface="DM Sans"/>
                          <a:ea typeface="DM Sans"/>
                          <a:cs typeface="DM Sans"/>
                          <a:sym typeface="DM Sans"/>
                        </a:rPr>
                        <a:t>1961: </a:t>
                      </a:r>
                      <a:r>
                        <a:rPr lang="es" sz="1250" u="none" cap="none" strike="noStrike">
                          <a:solidFill>
                            <a:schemeClr val="dk1"/>
                          </a:solidFill>
                          <a:latin typeface="DM Sans"/>
                          <a:ea typeface="DM Sans"/>
                          <a:cs typeface="DM Sans"/>
                          <a:sym typeface="DM Sans"/>
                        </a:rPr>
                        <a:t>Marvin Minsky publica “Pasos hacia la inteligencia artificial”. </a:t>
                      </a:r>
                      <a:endParaRPr sz="1250" u="none" cap="none" strike="noStrike">
                        <a:solidFill>
                          <a:schemeClr val="dk1"/>
                        </a:solidFill>
                        <a:latin typeface="DM Sans"/>
                        <a:ea typeface="DM Sans"/>
                        <a:cs typeface="DM Sans"/>
                        <a:sym typeface="DM Sans"/>
                      </a:endParaRPr>
                    </a:p>
                    <a:p>
                      <a:pPr indent="0" lvl="0" marL="0" marR="0" rtl="0" algn="just">
                        <a:lnSpc>
                          <a:spcPct val="115000"/>
                        </a:lnSpc>
                        <a:spcBef>
                          <a:spcPts val="1000"/>
                        </a:spcBef>
                        <a:spcAft>
                          <a:spcPts val="0"/>
                        </a:spcAft>
                        <a:buNone/>
                      </a:pPr>
                      <a:r>
                        <a:rPr b="1" lang="es" sz="1250" u="none" cap="none" strike="noStrike">
                          <a:solidFill>
                            <a:schemeClr val="dk1"/>
                          </a:solidFill>
                          <a:latin typeface="DM Sans"/>
                          <a:ea typeface="DM Sans"/>
                          <a:cs typeface="DM Sans"/>
                          <a:sym typeface="DM Sans"/>
                        </a:rPr>
                        <a:t>1963:</a:t>
                      </a:r>
                      <a:r>
                        <a:rPr lang="es" sz="1250" u="none" cap="none" strike="noStrike">
                          <a:solidFill>
                            <a:schemeClr val="dk1"/>
                          </a:solidFill>
                          <a:latin typeface="DM Sans"/>
                          <a:ea typeface="DM Sans"/>
                          <a:cs typeface="DM Sans"/>
                          <a:sym typeface="DM Sans"/>
                        </a:rPr>
                        <a:t> Feigenbaum y Feldman Publicaron Computers and Thought, la primera colección de artículos de IA.</a:t>
                      </a:r>
                      <a:endParaRPr sz="1250" u="none" cap="none" strike="noStrike">
                        <a:solidFill>
                          <a:schemeClr val="dk1"/>
                        </a:solidFill>
                        <a:latin typeface="DM Sans"/>
                        <a:ea typeface="DM Sans"/>
                        <a:cs typeface="DM Sans"/>
                        <a:sym typeface="DM Sans"/>
                      </a:endParaRPr>
                    </a:p>
                    <a:p>
                      <a:pPr indent="0" lvl="0" marL="0" marR="0" rtl="0" algn="just">
                        <a:lnSpc>
                          <a:spcPct val="115000"/>
                        </a:lnSpc>
                        <a:spcBef>
                          <a:spcPts val="1000"/>
                        </a:spcBef>
                        <a:spcAft>
                          <a:spcPts val="0"/>
                        </a:spcAft>
                        <a:buClr>
                          <a:srgbClr val="000000"/>
                        </a:buClr>
                        <a:buSzPts val="1000"/>
                        <a:buFont typeface="Arial"/>
                        <a:buNone/>
                      </a:pPr>
                      <a:r>
                        <a:rPr b="1" lang="es" sz="1250" u="none" cap="none" strike="noStrike">
                          <a:solidFill>
                            <a:schemeClr val="dk1"/>
                          </a:solidFill>
                          <a:latin typeface="DM Sans"/>
                          <a:ea typeface="DM Sans"/>
                          <a:cs typeface="DM Sans"/>
                          <a:sym typeface="DM Sans"/>
                        </a:rPr>
                        <a:t>1966:</a:t>
                      </a:r>
                      <a:r>
                        <a:rPr lang="es" sz="1250" u="none" cap="none" strike="noStrike">
                          <a:solidFill>
                            <a:schemeClr val="dk1"/>
                          </a:solidFill>
                          <a:latin typeface="DM Sans"/>
                          <a:ea typeface="DM Sans"/>
                          <a:cs typeface="DM Sans"/>
                          <a:sym typeface="DM Sans"/>
                        </a:rPr>
                        <a:t> el programa ELIZA, desarrollad</a:t>
                      </a:r>
                      <a:r>
                        <a:rPr lang="es" sz="1250">
                          <a:solidFill>
                            <a:schemeClr val="dk1"/>
                          </a:solidFill>
                          <a:latin typeface="DM Sans"/>
                          <a:ea typeface="DM Sans"/>
                          <a:cs typeface="DM Sans"/>
                          <a:sym typeface="DM Sans"/>
                        </a:rPr>
                        <a:t>o </a:t>
                      </a:r>
                      <a:r>
                        <a:rPr lang="es" sz="1250" u="none" cap="none" strike="noStrike">
                          <a:solidFill>
                            <a:schemeClr val="dk1"/>
                          </a:solidFill>
                          <a:latin typeface="DM Sans"/>
                          <a:ea typeface="DM Sans"/>
                          <a:cs typeface="DM Sans"/>
                          <a:sym typeface="DM Sans"/>
                        </a:rPr>
                        <a:t>en el MIT, fue uno de los primeros programas en procesar lenguaje natural y conversar, a través de una serie de frases programadas.</a:t>
                      </a:r>
                      <a:endParaRPr sz="1250">
                        <a:solidFill>
                          <a:schemeClr val="dk1"/>
                        </a:solidFill>
                        <a:latin typeface="DM Sans"/>
                        <a:ea typeface="DM Sans"/>
                        <a:cs typeface="DM Sans"/>
                        <a:sym typeface="DM Sans"/>
                      </a:endParaRPr>
                    </a:p>
                    <a:p>
                      <a:pPr indent="0" lvl="0" marL="0" marR="0" rtl="0" algn="just">
                        <a:lnSpc>
                          <a:spcPct val="115000"/>
                        </a:lnSpc>
                        <a:spcBef>
                          <a:spcPts val="1000"/>
                        </a:spcBef>
                        <a:spcAft>
                          <a:spcPts val="1000"/>
                        </a:spcAft>
                        <a:buClr>
                          <a:srgbClr val="000000"/>
                        </a:buClr>
                        <a:buSzPts val="1000"/>
                        <a:buFont typeface="Arial"/>
                        <a:buNone/>
                      </a:pPr>
                      <a:r>
                        <a:rPr b="1" lang="es" sz="1250" u="none" cap="none" strike="noStrike">
                          <a:solidFill>
                            <a:schemeClr val="dk1"/>
                          </a:solidFill>
                          <a:latin typeface="DM Sans"/>
                          <a:ea typeface="DM Sans"/>
                          <a:cs typeface="DM Sans"/>
                          <a:sym typeface="DM Sans"/>
                        </a:rPr>
                        <a:t>1968:</a:t>
                      </a:r>
                      <a:r>
                        <a:rPr lang="es" sz="1250" u="none" cap="none" strike="noStrike">
                          <a:solidFill>
                            <a:schemeClr val="dk1"/>
                          </a:solidFill>
                          <a:latin typeface="DM Sans"/>
                          <a:ea typeface="DM Sans"/>
                          <a:cs typeface="DM Sans"/>
                          <a:sym typeface="DM Sans"/>
                        </a:rPr>
                        <a:t> Minsky y Papert publican</a:t>
                      </a:r>
                      <a:r>
                        <a:rPr lang="es" sz="1250">
                          <a:solidFill>
                            <a:schemeClr val="dk1"/>
                          </a:solidFill>
                          <a:latin typeface="DM Sans"/>
                          <a:ea typeface="DM Sans"/>
                          <a:cs typeface="DM Sans"/>
                          <a:sym typeface="DM Sans"/>
                        </a:rPr>
                        <a:t> </a:t>
                      </a:r>
                      <a:r>
                        <a:rPr lang="es" sz="1250" u="none" cap="none" strike="noStrike">
                          <a:solidFill>
                            <a:schemeClr val="dk1"/>
                          </a:solidFill>
                          <a:latin typeface="DM Sans"/>
                          <a:ea typeface="DM Sans"/>
                          <a:cs typeface="DM Sans"/>
                          <a:sym typeface="DM Sans"/>
                        </a:rPr>
                        <a:t>Perceptrons.</a:t>
                      </a:r>
                      <a:endParaRPr sz="1250" u="none" cap="none" strike="noStrike">
                        <a:latin typeface="DM Sans"/>
                        <a:ea typeface="DM Sans"/>
                        <a:cs typeface="DM Sans"/>
                        <a:sym typeface="DM Sans"/>
                      </a:endParaRPr>
                    </a:p>
                  </a:txBody>
                  <a:tcPr marT="91425" marB="91425" marR="91425" marL="91425"/>
                </a:tc>
                <a:tc>
                  <a:txBody>
                    <a:bodyPr/>
                    <a:lstStyle/>
                    <a:p>
                      <a:pPr indent="0" lvl="0" marL="0" marR="0" rtl="0" algn="l">
                        <a:lnSpc>
                          <a:spcPct val="115000"/>
                        </a:lnSpc>
                        <a:spcBef>
                          <a:spcPts val="0"/>
                        </a:spcBef>
                        <a:spcAft>
                          <a:spcPts val="1000"/>
                        </a:spcAft>
                        <a:buClr>
                          <a:schemeClr val="dk1"/>
                        </a:buClr>
                        <a:buSzPts val="1100"/>
                        <a:buFont typeface="Arial"/>
                        <a:buNone/>
                      </a:pPr>
                      <a:r>
                        <a:rPr b="1" lang="es" sz="1250" u="none" cap="none" strike="noStrike">
                          <a:solidFill>
                            <a:schemeClr val="dk1"/>
                          </a:solidFill>
                          <a:latin typeface="DM Sans"/>
                          <a:ea typeface="DM Sans"/>
                          <a:cs typeface="DM Sans"/>
                          <a:sym typeface="DM Sans"/>
                        </a:rPr>
                        <a:t>1972: </a:t>
                      </a:r>
                      <a:r>
                        <a:rPr lang="es" sz="1250" u="none" cap="none" strike="noStrike">
                          <a:solidFill>
                            <a:schemeClr val="dk1"/>
                          </a:solidFill>
                          <a:latin typeface="DM Sans"/>
                          <a:ea typeface="DM Sans"/>
                          <a:cs typeface="DM Sans"/>
                          <a:sym typeface="DM Sans"/>
                        </a:rPr>
                        <a:t>Colmerauer desarrolla el lenguaje PROLOG (PROgrammation in Logique).</a:t>
                      </a:r>
                      <a:endParaRPr sz="1250" u="none" cap="none" strike="noStrike">
                        <a:solidFill>
                          <a:schemeClr val="dk1"/>
                        </a:solidFill>
                        <a:latin typeface="DM Sans"/>
                        <a:ea typeface="DM Sans"/>
                        <a:cs typeface="DM Sans"/>
                        <a:sym typeface="DM Sans"/>
                      </a:endParaRPr>
                    </a:p>
                  </a:txBody>
                  <a:tcPr marT="91425" marB="91425" marR="91425" marL="91425"/>
                </a:tc>
              </a:tr>
            </a:tbl>
          </a:graphicData>
        </a:graphic>
      </p:graphicFrame>
      <p:pic>
        <p:nvPicPr>
          <p:cNvPr descr="SWISH -- SWI-Prolog for SHaring" id="241" name="Google Shape;241;p54"/>
          <p:cNvPicPr preferRelativeResize="0"/>
          <p:nvPr/>
        </p:nvPicPr>
        <p:blipFill rotWithShape="1">
          <a:blip r:embed="rId4">
            <a:alphaModFix/>
          </a:blip>
          <a:srcRect b="0" l="0" r="0" t="0"/>
          <a:stretch/>
        </p:blipFill>
        <p:spPr>
          <a:xfrm>
            <a:off x="5570273" y="2068027"/>
            <a:ext cx="1905000" cy="1905000"/>
          </a:xfrm>
          <a:prstGeom prst="rect">
            <a:avLst/>
          </a:prstGeom>
          <a:noFill/>
          <a:ln>
            <a:noFill/>
          </a:ln>
        </p:spPr>
      </p:pic>
      <p:pic>
        <p:nvPicPr>
          <p:cNvPr id="242" name="Google Shape;242;p54"/>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55"/>
          <p:cNvPicPr preferRelativeResize="0"/>
          <p:nvPr/>
        </p:nvPicPr>
        <p:blipFill rotWithShape="1">
          <a:blip r:embed="rId3">
            <a:alphaModFix/>
          </a:blip>
          <a:srcRect b="0" l="0" r="0" t="0"/>
          <a:stretch/>
        </p:blipFill>
        <p:spPr>
          <a:xfrm>
            <a:off x="8307830" y="146625"/>
            <a:ext cx="662595" cy="684325"/>
          </a:xfrm>
          <a:prstGeom prst="rect">
            <a:avLst/>
          </a:prstGeom>
          <a:noFill/>
          <a:ln>
            <a:noFill/>
          </a:ln>
        </p:spPr>
      </p:pic>
      <p:graphicFrame>
        <p:nvGraphicFramePr>
          <p:cNvPr id="248" name="Google Shape;248;p55"/>
          <p:cNvGraphicFramePr/>
          <p:nvPr/>
        </p:nvGraphicFramePr>
        <p:xfrm>
          <a:off x="867684" y="1163603"/>
          <a:ext cx="3000000" cy="3000000"/>
        </p:xfrm>
        <a:graphic>
          <a:graphicData uri="http://schemas.openxmlformats.org/drawingml/2006/table">
            <a:tbl>
              <a:tblPr>
                <a:noFill/>
                <a:tableStyleId>{626F99A0-9637-4FDE-8E2F-78D49E8AA678}</a:tableStyleId>
              </a:tblPr>
              <a:tblGrid>
                <a:gridCol w="3704300"/>
                <a:gridCol w="3735850"/>
              </a:tblGrid>
              <a:tr h="426675">
                <a:tc>
                  <a:txBody>
                    <a:bodyPr/>
                    <a:lstStyle/>
                    <a:p>
                      <a:pPr indent="0" lvl="0" marL="0" marR="0" rtl="0" algn="ctr">
                        <a:lnSpc>
                          <a:spcPct val="115000"/>
                        </a:lnSpc>
                        <a:spcBef>
                          <a:spcPts val="0"/>
                        </a:spcBef>
                        <a:spcAft>
                          <a:spcPts val="0"/>
                        </a:spcAft>
                        <a:buClr>
                          <a:srgbClr val="000000"/>
                        </a:buClr>
                        <a:buSzPts val="1400"/>
                        <a:buFont typeface="Arial"/>
                        <a:buNone/>
                      </a:pPr>
                      <a:r>
                        <a:rPr b="1" lang="es" sz="1350" u="none" cap="none" strike="noStrike">
                          <a:latin typeface="DM Sans"/>
                          <a:ea typeface="DM Sans"/>
                          <a:cs typeface="DM Sans"/>
                          <a:sym typeface="DM Sans"/>
                        </a:rPr>
                        <a:t>80´</a:t>
                      </a:r>
                      <a:endParaRPr b="1"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350" u="none" cap="none" strike="noStrike">
                          <a:latin typeface="DM Sans"/>
                          <a:ea typeface="DM Sans"/>
                          <a:cs typeface="DM Sans"/>
                          <a:sym typeface="DM Sans"/>
                        </a:rPr>
                        <a:t>90´</a:t>
                      </a:r>
                      <a:endParaRPr b="1" sz="1350" u="none" cap="none" strike="noStrike">
                        <a:latin typeface="DM Sans"/>
                        <a:ea typeface="DM Sans"/>
                        <a:cs typeface="DM Sans"/>
                        <a:sym typeface="DM Sans"/>
                      </a:endParaRPr>
                    </a:p>
                  </a:txBody>
                  <a:tcPr marT="91425" marB="91425" marR="91425" marL="91425">
                    <a:solidFill>
                      <a:srgbClr val="EAFF6A"/>
                    </a:solidFill>
                  </a:tcPr>
                </a:tc>
              </a:tr>
              <a:tr h="2389600">
                <a:tc>
                  <a:txBody>
                    <a:bodyPr/>
                    <a:lstStyle/>
                    <a:p>
                      <a:pPr indent="0" lvl="0" marL="0" marR="0" rtl="0" algn="l">
                        <a:lnSpc>
                          <a:spcPct val="115000"/>
                        </a:lnSpc>
                        <a:spcBef>
                          <a:spcPts val="0"/>
                        </a:spcBef>
                        <a:spcAft>
                          <a:spcPts val="0"/>
                        </a:spcAft>
                        <a:buNone/>
                      </a:pPr>
                      <a:r>
                        <a:rPr b="1" lang="es" sz="1250" u="none" cap="none" strike="noStrike">
                          <a:solidFill>
                            <a:schemeClr val="dk1"/>
                          </a:solidFill>
                          <a:latin typeface="DM Sans"/>
                          <a:ea typeface="DM Sans"/>
                          <a:cs typeface="DM Sans"/>
                          <a:sym typeface="DM Sans"/>
                        </a:rPr>
                        <a:t>1986: </a:t>
                      </a:r>
                      <a:r>
                        <a:rPr lang="es" sz="1250" u="none" cap="none" strike="noStrike">
                          <a:solidFill>
                            <a:schemeClr val="dk1"/>
                          </a:solidFill>
                          <a:latin typeface="DM Sans"/>
                          <a:ea typeface="DM Sans"/>
                          <a:cs typeface="DM Sans"/>
                          <a:sym typeface="DM Sans"/>
                        </a:rPr>
                        <a:t>Rumelhart, McClelland y el grupo PDP desarrollan el perceptrón multicapa y el algoritmo de aprendizaje por retropropagación (BP).</a:t>
                      </a:r>
                      <a:endParaRPr sz="12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1000"/>
                        </a:spcAft>
                        <a:buNone/>
                      </a:pPr>
                      <a:r>
                        <a:rPr b="1" lang="es" sz="1250" u="none" cap="none" strike="noStrike">
                          <a:solidFill>
                            <a:schemeClr val="dk1"/>
                          </a:solidFill>
                          <a:latin typeface="DM Sans"/>
                          <a:ea typeface="DM Sans"/>
                          <a:cs typeface="DM Sans"/>
                          <a:sym typeface="DM Sans"/>
                        </a:rPr>
                        <a:t>1987: </a:t>
                      </a:r>
                      <a:r>
                        <a:rPr lang="es" sz="1250" u="none" cap="none" strike="noStrike">
                          <a:solidFill>
                            <a:schemeClr val="dk1"/>
                          </a:solidFill>
                          <a:latin typeface="DM Sans"/>
                          <a:ea typeface="DM Sans"/>
                          <a:cs typeface="DM Sans"/>
                          <a:sym typeface="DM Sans"/>
                        </a:rPr>
                        <a:t>Martin Fischles y Oscar Firschein describen los atributos de un agente inteligente.</a:t>
                      </a:r>
                      <a:endParaRPr sz="125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just">
                        <a:lnSpc>
                          <a:spcPct val="115000"/>
                        </a:lnSpc>
                        <a:spcBef>
                          <a:spcPts val="0"/>
                        </a:spcBef>
                        <a:spcAft>
                          <a:spcPts val="1000"/>
                        </a:spcAft>
                        <a:buClr>
                          <a:srgbClr val="000000"/>
                        </a:buClr>
                        <a:buSzPts val="1100"/>
                        <a:buFont typeface="Arial"/>
                        <a:buNone/>
                      </a:pPr>
                      <a:r>
                        <a:rPr b="1" lang="es" sz="1250" u="none" cap="none" strike="noStrike">
                          <a:solidFill>
                            <a:schemeClr val="dk1"/>
                          </a:solidFill>
                          <a:latin typeface="DM Sans"/>
                          <a:ea typeface="DM Sans"/>
                          <a:cs typeface="DM Sans"/>
                          <a:sym typeface="DM Sans"/>
                        </a:rPr>
                        <a:t>1997: </a:t>
                      </a:r>
                      <a:r>
                        <a:rPr b="1" lang="es" sz="1250">
                          <a:solidFill>
                            <a:schemeClr val="dk1"/>
                          </a:solidFill>
                          <a:latin typeface="DM Sans"/>
                          <a:ea typeface="DM Sans"/>
                          <a:cs typeface="DM Sans"/>
                          <a:sym typeface="DM Sans"/>
                        </a:rPr>
                        <a:t> </a:t>
                      </a:r>
                      <a:r>
                        <a:rPr lang="es" sz="1250" u="none" cap="none" strike="noStrike">
                          <a:solidFill>
                            <a:schemeClr val="dk1"/>
                          </a:solidFill>
                          <a:latin typeface="DM Sans"/>
                          <a:ea typeface="DM Sans"/>
                          <a:cs typeface="DM Sans"/>
                          <a:sym typeface="DM Sans"/>
                        </a:rPr>
                        <a:t>Deep Blue vs. Garri Kaspárov.</a:t>
                      </a:r>
                      <a:endParaRPr sz="1250" u="none" cap="none" strike="noStrike">
                        <a:solidFill>
                          <a:schemeClr val="dk1"/>
                        </a:solidFill>
                        <a:latin typeface="DM Sans"/>
                        <a:ea typeface="DM Sans"/>
                        <a:cs typeface="DM Sans"/>
                        <a:sym typeface="DM Sans"/>
                      </a:endParaRPr>
                    </a:p>
                  </a:txBody>
                  <a:tcPr marT="91425" marB="91425" marR="91425" marL="91425"/>
                </a:tc>
              </a:tr>
            </a:tbl>
          </a:graphicData>
        </a:graphic>
      </p:graphicFrame>
      <p:pic>
        <p:nvPicPr>
          <p:cNvPr descr="Inteligencia Artificial timeline | Timetoast timelines" id="249" name="Google Shape;249;p55"/>
          <p:cNvPicPr preferRelativeResize="0"/>
          <p:nvPr/>
        </p:nvPicPr>
        <p:blipFill rotWithShape="1">
          <a:blip r:embed="rId4">
            <a:alphaModFix/>
          </a:blip>
          <a:srcRect b="0" l="0" r="0" t="0"/>
          <a:stretch/>
        </p:blipFill>
        <p:spPr>
          <a:xfrm>
            <a:off x="5620400" y="2070675"/>
            <a:ext cx="1510200" cy="1611350"/>
          </a:xfrm>
          <a:prstGeom prst="rect">
            <a:avLst/>
          </a:prstGeom>
          <a:noFill/>
          <a:ln>
            <a:noFill/>
          </a:ln>
        </p:spPr>
      </p:pic>
      <p:pic>
        <p:nvPicPr>
          <p:cNvPr id="250" name="Google Shape;250;p55"/>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aphicFrame>
        <p:nvGraphicFramePr>
          <p:cNvPr id="255" name="Google Shape;255;p56"/>
          <p:cNvGraphicFramePr/>
          <p:nvPr/>
        </p:nvGraphicFramePr>
        <p:xfrm>
          <a:off x="902102" y="697450"/>
          <a:ext cx="3000000" cy="3000000"/>
        </p:xfrm>
        <a:graphic>
          <a:graphicData uri="http://schemas.openxmlformats.org/drawingml/2006/table">
            <a:tbl>
              <a:tblPr>
                <a:noFill/>
                <a:tableStyleId>{626F99A0-9637-4FDE-8E2F-78D49E8AA678}</a:tableStyleId>
              </a:tblPr>
              <a:tblGrid>
                <a:gridCol w="3652350"/>
                <a:gridCol w="3687450"/>
              </a:tblGrid>
              <a:tr h="487600">
                <a:tc>
                  <a:txBody>
                    <a:bodyPr/>
                    <a:lstStyle/>
                    <a:p>
                      <a:pPr indent="0" lvl="0" marL="0" marR="0" rtl="0" algn="ctr">
                        <a:lnSpc>
                          <a:spcPct val="115000"/>
                        </a:lnSpc>
                        <a:spcBef>
                          <a:spcPts val="0"/>
                        </a:spcBef>
                        <a:spcAft>
                          <a:spcPts val="1000"/>
                        </a:spcAft>
                        <a:buClr>
                          <a:srgbClr val="000000"/>
                        </a:buClr>
                        <a:buSzPts val="1400"/>
                        <a:buFont typeface="Arial"/>
                        <a:buNone/>
                      </a:pPr>
                      <a:r>
                        <a:rPr b="1" lang="es" sz="1350" u="none" cap="none" strike="noStrike">
                          <a:latin typeface="DM Sans"/>
                          <a:ea typeface="DM Sans"/>
                          <a:cs typeface="DM Sans"/>
                          <a:sym typeface="DM Sans"/>
                        </a:rPr>
                        <a:t>00´</a:t>
                      </a:r>
                      <a:endParaRPr b="1" sz="135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15000"/>
                        </a:lnSpc>
                        <a:spcBef>
                          <a:spcPts val="0"/>
                        </a:spcBef>
                        <a:spcAft>
                          <a:spcPts val="1000"/>
                        </a:spcAft>
                        <a:buClr>
                          <a:srgbClr val="000000"/>
                        </a:buClr>
                        <a:buSzPts val="1400"/>
                        <a:buFont typeface="Arial"/>
                        <a:buNone/>
                      </a:pPr>
                      <a:r>
                        <a:rPr b="1" lang="es" sz="1350" u="none" cap="none" strike="noStrike">
                          <a:latin typeface="DM Sans"/>
                          <a:ea typeface="DM Sans"/>
                          <a:cs typeface="DM Sans"/>
                          <a:sym typeface="DM Sans"/>
                        </a:rPr>
                        <a:t>10´</a:t>
                      </a:r>
                      <a:endParaRPr b="1" sz="1350" u="none" cap="none" strike="noStrike">
                        <a:latin typeface="DM Sans"/>
                        <a:ea typeface="DM Sans"/>
                        <a:cs typeface="DM Sans"/>
                        <a:sym typeface="DM Sans"/>
                      </a:endParaRPr>
                    </a:p>
                  </a:txBody>
                  <a:tcPr marT="91425" marB="91425" marR="91425" marL="91425">
                    <a:solidFill>
                      <a:srgbClr val="EAFF6A"/>
                    </a:solidFill>
                  </a:tcPr>
                </a:tc>
              </a:tr>
              <a:tr h="3260975">
                <a:tc>
                  <a:txBody>
                    <a:bodyPr/>
                    <a:lstStyle/>
                    <a:p>
                      <a:pPr indent="0" lvl="0" marL="0" marR="0" rtl="0" algn="l">
                        <a:lnSpc>
                          <a:spcPct val="115000"/>
                        </a:lnSpc>
                        <a:spcBef>
                          <a:spcPts val="0"/>
                        </a:spcBef>
                        <a:spcAft>
                          <a:spcPts val="1000"/>
                        </a:spcAft>
                        <a:buNone/>
                      </a:pPr>
                      <a:r>
                        <a:rPr b="1" lang="es" sz="1250" u="none" cap="none" strike="noStrike">
                          <a:solidFill>
                            <a:schemeClr val="dk1"/>
                          </a:solidFill>
                          <a:latin typeface="DM Sans"/>
                          <a:ea typeface="DM Sans"/>
                          <a:cs typeface="DM Sans"/>
                          <a:sym typeface="DM Sans"/>
                        </a:rPr>
                        <a:t>2005: </a:t>
                      </a:r>
                      <a:r>
                        <a:rPr lang="es" sz="1250" u="none" cap="none" strike="noStrike">
                          <a:solidFill>
                            <a:schemeClr val="dk1"/>
                          </a:solidFill>
                          <a:latin typeface="DM Sans"/>
                          <a:ea typeface="DM Sans"/>
                          <a:cs typeface="DM Sans"/>
                          <a:sym typeface="DM Sans"/>
                        </a:rPr>
                        <a:t>Un coche autónomo, desarrollado por la Universidad de Stanford (EE. UU), gana una competición de vehículos robot, tras conducir 212 kilómetros de desierto, sin apoyo humano.</a:t>
                      </a:r>
                      <a:endParaRPr sz="1250" u="none" cap="none" strike="noStrike">
                        <a:latin typeface="DM Sans"/>
                        <a:ea typeface="DM Sans"/>
                        <a:cs typeface="DM Sans"/>
                        <a:sym typeface="DM Sans"/>
                      </a:endParaRPr>
                    </a:p>
                  </a:txBody>
                  <a:tcPr marT="91425" marB="91425" marR="91425" marL="91425"/>
                </a:tc>
                <a:tc>
                  <a:txBody>
                    <a:bodyPr/>
                    <a:lstStyle/>
                    <a:p>
                      <a:pPr indent="0" lvl="0" marL="0" marR="0" rtl="0" algn="just">
                        <a:lnSpc>
                          <a:spcPct val="115000"/>
                        </a:lnSpc>
                        <a:spcBef>
                          <a:spcPts val="0"/>
                        </a:spcBef>
                        <a:spcAft>
                          <a:spcPts val="0"/>
                        </a:spcAft>
                        <a:buNone/>
                      </a:pPr>
                      <a:r>
                        <a:rPr b="1" lang="es" sz="1250" u="none" cap="none" strike="noStrike">
                          <a:solidFill>
                            <a:schemeClr val="dk1"/>
                          </a:solidFill>
                          <a:latin typeface="DM Sans"/>
                          <a:ea typeface="DM Sans"/>
                          <a:cs typeface="DM Sans"/>
                          <a:sym typeface="DM Sans"/>
                        </a:rPr>
                        <a:t>2011:</a:t>
                      </a:r>
                      <a:r>
                        <a:rPr lang="es" sz="1250" u="none" cap="none" strike="noStrike">
                          <a:solidFill>
                            <a:schemeClr val="dk1"/>
                          </a:solidFill>
                          <a:latin typeface="DM Sans"/>
                          <a:ea typeface="DM Sans"/>
                          <a:cs typeface="DM Sans"/>
                          <a:sym typeface="DM Sans"/>
                        </a:rPr>
                        <a:t> Watson gana Jeopardi! El ordenador desarrollado por IBM bate a los campeones humanos del concurso de televisión estadounidense. </a:t>
                      </a:r>
                      <a:endParaRPr sz="1250" u="none" cap="none" strike="noStrike">
                        <a:solidFill>
                          <a:schemeClr val="dk1"/>
                        </a:solidFill>
                        <a:latin typeface="DM Sans"/>
                        <a:ea typeface="DM Sans"/>
                        <a:cs typeface="DM Sans"/>
                        <a:sym typeface="DM Sans"/>
                      </a:endParaRPr>
                    </a:p>
                    <a:p>
                      <a:pPr indent="0" lvl="0" marL="0" marR="0" rtl="0" algn="just">
                        <a:lnSpc>
                          <a:spcPct val="115000"/>
                        </a:lnSpc>
                        <a:spcBef>
                          <a:spcPts val="1000"/>
                        </a:spcBef>
                        <a:spcAft>
                          <a:spcPts val="0"/>
                        </a:spcAft>
                        <a:buNone/>
                      </a:pPr>
                      <a:r>
                        <a:rPr b="1" lang="es" sz="1250" u="none" cap="none" strike="noStrike">
                          <a:solidFill>
                            <a:schemeClr val="dk1"/>
                          </a:solidFill>
                          <a:latin typeface="DM Sans"/>
                          <a:ea typeface="DM Sans"/>
                          <a:cs typeface="DM Sans"/>
                          <a:sym typeface="DM Sans"/>
                        </a:rPr>
                        <a:t>2014:</a:t>
                      </a:r>
                      <a:r>
                        <a:rPr lang="es" sz="1250" u="none" cap="none" strike="noStrike">
                          <a:solidFill>
                            <a:schemeClr val="dk1"/>
                          </a:solidFill>
                          <a:latin typeface="DM Sans"/>
                          <a:ea typeface="DM Sans"/>
                          <a:cs typeface="DM Sans"/>
                          <a:sym typeface="DM Sans"/>
                        </a:rPr>
                        <a:t> Un ordenador supera con éxito el Test de Turing.</a:t>
                      </a:r>
                      <a:endParaRPr sz="1250" u="none" cap="none" strike="noStrike">
                        <a:solidFill>
                          <a:schemeClr val="dk1"/>
                        </a:solidFill>
                        <a:latin typeface="DM Sans"/>
                        <a:ea typeface="DM Sans"/>
                        <a:cs typeface="DM Sans"/>
                        <a:sym typeface="DM Sans"/>
                      </a:endParaRPr>
                    </a:p>
                    <a:p>
                      <a:pPr indent="0" lvl="0" marL="0" marR="0" rtl="0" algn="just">
                        <a:lnSpc>
                          <a:spcPct val="115000"/>
                        </a:lnSpc>
                        <a:spcBef>
                          <a:spcPts val="1000"/>
                        </a:spcBef>
                        <a:spcAft>
                          <a:spcPts val="0"/>
                        </a:spcAft>
                        <a:buNone/>
                      </a:pPr>
                      <a:r>
                        <a:rPr b="1" lang="es" sz="1250" u="none" cap="none" strike="noStrike">
                          <a:solidFill>
                            <a:schemeClr val="dk1"/>
                          </a:solidFill>
                          <a:latin typeface="DM Sans"/>
                          <a:ea typeface="DM Sans"/>
                          <a:cs typeface="DM Sans"/>
                          <a:sym typeface="DM Sans"/>
                        </a:rPr>
                        <a:t>2016:</a:t>
                      </a:r>
                      <a:r>
                        <a:rPr lang="es" sz="1250" u="none" cap="none" strike="noStrike">
                          <a:solidFill>
                            <a:schemeClr val="dk1"/>
                          </a:solidFill>
                          <a:latin typeface="DM Sans"/>
                          <a:ea typeface="DM Sans"/>
                          <a:cs typeface="DM Sans"/>
                          <a:sym typeface="DM Sans"/>
                        </a:rPr>
                        <a:t> Microsoft lanza Tay. </a:t>
                      </a:r>
                      <a:endParaRPr sz="1250" u="none" cap="none" strike="noStrike">
                        <a:solidFill>
                          <a:schemeClr val="dk1"/>
                        </a:solidFill>
                        <a:latin typeface="DM Sans"/>
                        <a:ea typeface="DM Sans"/>
                        <a:cs typeface="DM Sans"/>
                        <a:sym typeface="DM Sans"/>
                      </a:endParaRPr>
                    </a:p>
                    <a:p>
                      <a:pPr indent="0" lvl="0" marL="0" marR="0" rtl="0" algn="just">
                        <a:lnSpc>
                          <a:spcPct val="115000"/>
                        </a:lnSpc>
                        <a:spcBef>
                          <a:spcPts val="1000"/>
                        </a:spcBef>
                        <a:spcAft>
                          <a:spcPts val="0"/>
                        </a:spcAft>
                        <a:buNone/>
                      </a:pPr>
                      <a:r>
                        <a:rPr b="1" lang="es" sz="1250" u="none" cap="none" strike="noStrike">
                          <a:solidFill>
                            <a:schemeClr val="dk1"/>
                          </a:solidFill>
                          <a:latin typeface="DM Sans"/>
                          <a:ea typeface="DM Sans"/>
                          <a:cs typeface="DM Sans"/>
                          <a:sym typeface="DM Sans"/>
                        </a:rPr>
                        <a:t>2017:</a:t>
                      </a:r>
                      <a:r>
                        <a:rPr lang="es" sz="1250" u="none" cap="none" strike="noStrike">
                          <a:solidFill>
                            <a:schemeClr val="dk1"/>
                          </a:solidFill>
                          <a:latin typeface="DM Sans"/>
                          <a:ea typeface="DM Sans"/>
                          <a:cs typeface="DM Sans"/>
                          <a:sym typeface="DM Sans"/>
                        </a:rPr>
                        <a:t> AlphaGo, un programa desarrollado por Google DeepMind, vence al campeón histórico del Go. </a:t>
                      </a:r>
                      <a:endParaRPr sz="1250" u="none" cap="none" strike="noStrike">
                        <a:solidFill>
                          <a:schemeClr val="dk1"/>
                        </a:solidFill>
                        <a:latin typeface="DM Sans"/>
                        <a:ea typeface="DM Sans"/>
                        <a:cs typeface="DM Sans"/>
                        <a:sym typeface="DM Sans"/>
                      </a:endParaRPr>
                    </a:p>
                    <a:p>
                      <a:pPr indent="0" lvl="0" marL="0" marR="0" rtl="0" algn="just">
                        <a:lnSpc>
                          <a:spcPct val="115000"/>
                        </a:lnSpc>
                        <a:spcBef>
                          <a:spcPts val="1000"/>
                        </a:spcBef>
                        <a:spcAft>
                          <a:spcPts val="1000"/>
                        </a:spcAft>
                        <a:buNone/>
                      </a:pPr>
                      <a:r>
                        <a:rPr b="1" lang="es" sz="1250" u="none" cap="none" strike="noStrike">
                          <a:solidFill>
                            <a:schemeClr val="dk1"/>
                          </a:solidFill>
                          <a:latin typeface="DM Sans"/>
                          <a:ea typeface="DM Sans"/>
                          <a:cs typeface="DM Sans"/>
                          <a:sym typeface="DM Sans"/>
                        </a:rPr>
                        <a:t>2017: </a:t>
                      </a:r>
                      <a:r>
                        <a:rPr lang="es" sz="1250" u="none" cap="none" strike="noStrike">
                          <a:solidFill>
                            <a:schemeClr val="dk1"/>
                          </a:solidFill>
                          <a:latin typeface="DM Sans"/>
                          <a:ea typeface="DM Sans"/>
                          <a:cs typeface="DM Sans"/>
                          <a:sym typeface="DM Sans"/>
                        </a:rPr>
                        <a:t>Libratus vence al póker.</a:t>
                      </a:r>
                      <a:endParaRPr sz="1250" u="none" cap="none" strike="noStrike">
                        <a:solidFill>
                          <a:schemeClr val="dk1"/>
                        </a:solidFill>
                        <a:latin typeface="DM Sans"/>
                        <a:ea typeface="DM Sans"/>
                        <a:cs typeface="DM Sans"/>
                        <a:sym typeface="DM Sans"/>
                      </a:endParaRPr>
                    </a:p>
                  </a:txBody>
                  <a:tcPr marT="91425" marB="91425" marR="91425" marL="91425"/>
                </a:tc>
              </a:tr>
            </a:tbl>
          </a:graphicData>
        </a:graphic>
      </p:graphicFrame>
      <p:pic>
        <p:nvPicPr>
          <p:cNvPr id="256" name="Google Shape;256;p56"/>
          <p:cNvPicPr preferRelativeResize="0"/>
          <p:nvPr/>
        </p:nvPicPr>
        <p:blipFill rotWithShape="1">
          <a:blip r:embed="rId3">
            <a:alphaModFix/>
          </a:blip>
          <a:srcRect b="0" l="0" r="0" t="0"/>
          <a:stretch/>
        </p:blipFill>
        <p:spPr>
          <a:xfrm>
            <a:off x="8307830" y="146625"/>
            <a:ext cx="662595" cy="684325"/>
          </a:xfrm>
          <a:prstGeom prst="rect">
            <a:avLst/>
          </a:prstGeom>
          <a:noFill/>
          <a:ln>
            <a:noFill/>
          </a:ln>
        </p:spPr>
      </p:pic>
      <p:pic>
        <p:nvPicPr>
          <p:cNvPr id="257" name="Google Shape;257;p56"/>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12" name="Google Shape;112;p39"/>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13" name="Google Shape;113;p39"/>
          <p:cNvSpPr txBox="1"/>
          <p:nvPr/>
        </p:nvSpPr>
        <p:spPr>
          <a:xfrm>
            <a:off x="2690561" y="1451613"/>
            <a:ext cx="42813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Explorar</a:t>
            </a:r>
            <a:r>
              <a:rPr lang="es" sz="1350">
                <a:solidFill>
                  <a:schemeClr val="lt1"/>
                </a:solidFill>
                <a:latin typeface="DM Sans"/>
                <a:ea typeface="DM Sans"/>
                <a:cs typeface="DM Sans"/>
                <a:sym typeface="DM Sans"/>
              </a:rPr>
              <a:t> las bases del Machine Learning.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Sistematizar </a:t>
            </a:r>
            <a:r>
              <a:rPr lang="es" sz="1350">
                <a:solidFill>
                  <a:schemeClr val="lt1"/>
                </a:solidFill>
                <a:latin typeface="DM Sans"/>
                <a:ea typeface="DM Sans"/>
                <a:cs typeface="DM Sans"/>
                <a:sym typeface="DM Sans"/>
              </a:rPr>
              <a:t>las características de la Inteligencia Artificial.</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Reconocer </a:t>
            </a:r>
            <a:r>
              <a:rPr lang="es" sz="1350">
                <a:solidFill>
                  <a:schemeClr val="lt1"/>
                </a:solidFill>
                <a:latin typeface="DM Sans"/>
                <a:ea typeface="DM Sans"/>
                <a:cs typeface="DM Sans"/>
                <a:sym typeface="DM Sans"/>
              </a:rPr>
              <a:t>sus aplicaciones en la industria.</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114" name="Google Shape;114;p39"/>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115" name="Google Shape;115;p39"/>
          <p:cNvPicPr preferRelativeResize="0"/>
          <p:nvPr/>
        </p:nvPicPr>
        <p:blipFill>
          <a:blip r:embed="rId3">
            <a:alphaModFix/>
          </a:blip>
          <a:stretch>
            <a:fillRect/>
          </a:stretch>
        </p:blipFill>
        <p:spPr>
          <a:xfrm>
            <a:off x="2172138" y="3009938"/>
            <a:ext cx="196975" cy="196975"/>
          </a:xfrm>
          <a:prstGeom prst="rect">
            <a:avLst/>
          </a:prstGeom>
          <a:noFill/>
          <a:ln>
            <a:noFill/>
          </a:ln>
        </p:spPr>
      </p:pic>
      <p:cxnSp>
        <p:nvCxnSpPr>
          <p:cNvPr id="116" name="Google Shape;116;p39"/>
          <p:cNvCxnSpPr>
            <a:stCxn id="112" idx="2"/>
            <a:endCxn id="114"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17" name="Google Shape;117;p39"/>
          <p:cNvCxnSpPr>
            <a:stCxn id="114" idx="2"/>
            <a:endCxn id="11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sp>
        <p:nvSpPr>
          <p:cNvPr id="262" name="Google Shape;262;p57"/>
          <p:cNvSpPr txBox="1"/>
          <p:nvPr/>
        </p:nvSpPr>
        <p:spPr>
          <a:xfrm>
            <a:off x="475496" y="468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b="1" lang="es" sz="4000">
                <a:latin typeface="DM Sans"/>
                <a:ea typeface="DM Sans"/>
                <a:cs typeface="DM Sans"/>
                <a:sym typeface="DM Sans"/>
              </a:rPr>
              <a:t>Eventos importantes en la IA</a:t>
            </a:r>
            <a:endParaRPr b="1" sz="4000">
              <a:latin typeface="DM Sans"/>
              <a:ea typeface="DM Sans"/>
              <a:cs typeface="DM Sans"/>
              <a:sym typeface="DM Sans"/>
            </a:endParaRPr>
          </a:p>
        </p:txBody>
      </p:sp>
      <p:sp>
        <p:nvSpPr>
          <p:cNvPr id="263" name="Google Shape;263;p57"/>
          <p:cNvSpPr txBox="1"/>
          <p:nvPr/>
        </p:nvSpPr>
        <p:spPr>
          <a:xfrm>
            <a:off x="557848" y="1866313"/>
            <a:ext cx="8028300" cy="20931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rPr i="0" lang="es" sz="1350" u="none" cap="none" strike="noStrike">
                <a:solidFill>
                  <a:srgbClr val="000000"/>
                </a:solidFill>
                <a:latin typeface="DM Sans"/>
                <a:ea typeface="DM Sans"/>
                <a:cs typeface="DM Sans"/>
                <a:sym typeface="DM Sans"/>
              </a:rPr>
              <a:t>Existen varios sucesos importantes para mencionar, acerca de la evolución de la Inteligencia Artificial los más relevantes son:</a:t>
            </a:r>
            <a:endParaRPr sz="1350">
              <a:latin typeface="DM Sans"/>
              <a:ea typeface="DM Sans"/>
              <a:cs typeface="DM Sans"/>
              <a:sym typeface="DM Sans"/>
            </a:endParaRPr>
          </a:p>
          <a:p>
            <a:pPr indent="0" lvl="0" marL="0" marR="0" rtl="0" algn="just">
              <a:lnSpc>
                <a:spcPct val="150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1949</a:t>
            </a:r>
            <a:r>
              <a:rPr i="0" lang="es" sz="1350" u="none" cap="none" strike="noStrike">
                <a:solidFill>
                  <a:srgbClr val="000000"/>
                </a:solidFill>
                <a:latin typeface="DM Sans"/>
                <a:ea typeface="DM Sans"/>
                <a:cs typeface="DM Sans"/>
                <a:sym typeface="DM Sans"/>
              </a:rPr>
              <a:t>: Donald O. Hebb publica “La organización de la conducta”, que sirvió de base para los algoritmos de aprendizaje en las redes neuronales artificiales.</a:t>
            </a:r>
            <a:endParaRPr i="0" sz="1350" u="none" cap="none" strike="noStrike">
              <a:solidFill>
                <a:srgbClr val="000000"/>
              </a:solidFill>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1950: </a:t>
            </a:r>
            <a:r>
              <a:rPr i="0" lang="es" sz="1350" u="none" cap="none" strike="noStrike">
                <a:solidFill>
                  <a:srgbClr val="000000"/>
                </a:solidFill>
                <a:latin typeface="DM Sans"/>
                <a:ea typeface="DM Sans"/>
                <a:cs typeface="DM Sans"/>
                <a:sym typeface="DM Sans"/>
              </a:rPr>
              <a:t>Test de Turing.</a:t>
            </a:r>
            <a:endParaRPr sz="1350">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1956: </a:t>
            </a:r>
            <a:r>
              <a:rPr i="0" lang="es" sz="1350" u="none" cap="none" strike="noStrike">
                <a:solidFill>
                  <a:srgbClr val="000000"/>
                </a:solidFill>
                <a:latin typeface="DM Sans"/>
                <a:ea typeface="DM Sans"/>
                <a:cs typeface="DM Sans"/>
                <a:sym typeface="DM Sans"/>
              </a:rPr>
              <a:t>John McCarthy acuña el término “Inteligencia Artificial” en la conferencia de Dartmouth, la primera conferencia dedicada a la IA.</a:t>
            </a:r>
            <a:endParaRPr i="0" sz="1350" u="none" cap="none" strike="noStrike">
              <a:solidFill>
                <a:srgbClr val="000000"/>
              </a:solidFill>
              <a:latin typeface="DM Sans"/>
              <a:ea typeface="DM Sans"/>
              <a:cs typeface="DM Sans"/>
              <a:sym typeface="DM Sans"/>
            </a:endParaRPr>
          </a:p>
          <a:p>
            <a:pPr indent="-112712" lvl="0" marL="214312" marR="0" rtl="0" algn="just">
              <a:lnSpc>
                <a:spcPct val="150000"/>
              </a:lnSpc>
              <a:spcBef>
                <a:spcPts val="0"/>
              </a:spcBef>
              <a:spcAft>
                <a:spcPts val="0"/>
              </a:spcAft>
              <a:buClr>
                <a:schemeClr val="dk1"/>
              </a:buClr>
              <a:buSzPts val="1600"/>
              <a:buFont typeface="Arial"/>
              <a:buNone/>
            </a:pPr>
            <a:r>
              <a:t/>
            </a:r>
            <a:endParaRPr i="0" sz="1350" u="none" cap="none" strike="noStrike">
              <a:solidFill>
                <a:srgbClr val="000000"/>
              </a:solidFill>
              <a:latin typeface="DM Sans"/>
              <a:ea typeface="DM Sans"/>
              <a:cs typeface="DM Sans"/>
              <a:sym typeface="DM Sans"/>
            </a:endParaRPr>
          </a:p>
        </p:txBody>
      </p:sp>
      <p:pic>
        <p:nvPicPr>
          <p:cNvPr id="264" name="Google Shape;264;p57"/>
          <p:cNvPicPr preferRelativeResize="0"/>
          <p:nvPr/>
        </p:nvPicPr>
        <p:blipFill>
          <a:blip r:embed="rId3">
            <a:alphaModFix/>
          </a:blip>
          <a:stretch>
            <a:fillRect/>
          </a:stretch>
        </p:blipFill>
        <p:spPr>
          <a:xfrm>
            <a:off x="8070150" y="146625"/>
            <a:ext cx="900275" cy="929800"/>
          </a:xfrm>
          <a:prstGeom prst="rect">
            <a:avLst/>
          </a:prstGeom>
          <a:noFill/>
          <a:ln>
            <a:noFill/>
          </a:ln>
        </p:spPr>
      </p:pic>
      <p:pic>
        <p:nvPicPr>
          <p:cNvPr id="265" name="Google Shape;265;p5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sp>
        <p:nvSpPr>
          <p:cNvPr id="270" name="Google Shape;270;p58"/>
          <p:cNvSpPr txBox="1"/>
          <p:nvPr/>
        </p:nvSpPr>
        <p:spPr>
          <a:xfrm>
            <a:off x="503998" y="1639493"/>
            <a:ext cx="8196600" cy="2093100"/>
          </a:xfrm>
          <a:prstGeom prst="rect">
            <a:avLst/>
          </a:prstGeom>
          <a:noFill/>
          <a:ln>
            <a:noFill/>
          </a:ln>
        </p:spPr>
        <p:txBody>
          <a:bodyPr anchorCtr="0" anchor="ctr" bIns="91425" lIns="91425" spcFirstLastPara="1" rIns="91425" wrap="square" tIns="91425">
            <a:noAutofit/>
          </a:bodyPr>
          <a:lstStyle/>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1958: </a:t>
            </a:r>
            <a:r>
              <a:rPr i="0" lang="es" sz="1350" u="none" cap="none" strike="noStrike">
                <a:solidFill>
                  <a:srgbClr val="000000"/>
                </a:solidFill>
                <a:latin typeface="DM Sans"/>
                <a:ea typeface="DM Sans"/>
                <a:cs typeface="DM Sans"/>
                <a:sym typeface="DM Sans"/>
              </a:rPr>
              <a:t>John McCarthy desarrolla el lenguaje LISP, lenguaje con el que se desarrollan la mayoría de sistemas expertos.</a:t>
            </a:r>
            <a:endParaRPr sz="1350">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1961: </a:t>
            </a:r>
            <a:r>
              <a:rPr i="0" lang="es" sz="1350" u="none" cap="none" strike="noStrike">
                <a:solidFill>
                  <a:srgbClr val="000000"/>
                </a:solidFill>
                <a:latin typeface="DM Sans"/>
                <a:ea typeface="DM Sans"/>
                <a:cs typeface="DM Sans"/>
                <a:sym typeface="DM Sans"/>
              </a:rPr>
              <a:t>Marvin Minsky publica “Pasos hacia la inteligencia artificial”. </a:t>
            </a:r>
            <a:endParaRPr i="0" sz="1350" u="none" cap="none" strike="noStrike">
              <a:solidFill>
                <a:srgbClr val="000000"/>
              </a:solidFill>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1963: </a:t>
            </a:r>
            <a:r>
              <a:rPr i="0" lang="es" sz="1350" u="none" cap="none" strike="noStrike">
                <a:solidFill>
                  <a:srgbClr val="000000"/>
                </a:solidFill>
                <a:latin typeface="DM Sans"/>
                <a:ea typeface="DM Sans"/>
                <a:cs typeface="DM Sans"/>
                <a:sym typeface="DM Sans"/>
              </a:rPr>
              <a:t>Edward A. Feigenbaum y Julian Feldman Publicaron Computers and Thought, la primera colección de artículos de IA.</a:t>
            </a:r>
            <a:endParaRPr i="0" sz="1350" u="none" cap="none" strike="noStrike">
              <a:solidFill>
                <a:srgbClr val="000000"/>
              </a:solidFill>
              <a:latin typeface="DM Sans"/>
              <a:ea typeface="DM Sans"/>
              <a:cs typeface="DM Sans"/>
              <a:sym typeface="DM Sans"/>
            </a:endParaRPr>
          </a:p>
          <a:p>
            <a:pPr indent="-168275" lvl="0" marL="168275" marR="0" rtl="0" algn="just">
              <a:lnSpc>
                <a:spcPct val="115000"/>
              </a:lnSpc>
              <a:spcBef>
                <a:spcPts val="0"/>
              </a:spcBef>
              <a:spcAft>
                <a:spcPts val="100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 1966: </a:t>
            </a:r>
            <a:r>
              <a:rPr i="0" lang="es" sz="1350" u="none" cap="none" strike="noStrike">
                <a:solidFill>
                  <a:srgbClr val="000000"/>
                </a:solidFill>
                <a:latin typeface="DM Sans"/>
                <a:ea typeface="DM Sans"/>
                <a:cs typeface="DM Sans"/>
                <a:sym typeface="DM Sans"/>
              </a:rPr>
              <a:t>el programa ELIZA, desarrollado en el MIT, fue uno de los primeros programas en procesar lenguaje natural y conversar, a través de una serie de frases programadas.</a:t>
            </a:r>
            <a:endParaRPr i="0" sz="1350" u="none" cap="none" strike="noStrike">
              <a:solidFill>
                <a:srgbClr val="000000"/>
              </a:solidFill>
              <a:latin typeface="DM Sans"/>
              <a:ea typeface="DM Sans"/>
              <a:cs typeface="DM Sans"/>
              <a:sym typeface="DM Sans"/>
            </a:endParaRPr>
          </a:p>
        </p:txBody>
      </p:sp>
      <p:sp>
        <p:nvSpPr>
          <p:cNvPr id="271" name="Google Shape;271;p58"/>
          <p:cNvSpPr txBox="1"/>
          <p:nvPr/>
        </p:nvSpPr>
        <p:spPr>
          <a:xfrm>
            <a:off x="475496" y="468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b="1" lang="es" sz="4000">
                <a:latin typeface="DM Sans"/>
                <a:ea typeface="DM Sans"/>
                <a:cs typeface="DM Sans"/>
                <a:sym typeface="DM Sans"/>
              </a:rPr>
              <a:t>Eventos importantes en la IA</a:t>
            </a:r>
            <a:endParaRPr b="1" sz="4000">
              <a:latin typeface="DM Sans"/>
              <a:ea typeface="DM Sans"/>
              <a:cs typeface="DM Sans"/>
              <a:sym typeface="DM Sans"/>
            </a:endParaRPr>
          </a:p>
        </p:txBody>
      </p:sp>
      <p:pic>
        <p:nvPicPr>
          <p:cNvPr id="272" name="Google Shape;272;p58"/>
          <p:cNvPicPr preferRelativeResize="0"/>
          <p:nvPr/>
        </p:nvPicPr>
        <p:blipFill>
          <a:blip r:embed="rId3">
            <a:alphaModFix/>
          </a:blip>
          <a:stretch>
            <a:fillRect/>
          </a:stretch>
        </p:blipFill>
        <p:spPr>
          <a:xfrm>
            <a:off x="8070150" y="146625"/>
            <a:ext cx="900275" cy="929800"/>
          </a:xfrm>
          <a:prstGeom prst="rect">
            <a:avLst/>
          </a:prstGeom>
          <a:noFill/>
          <a:ln>
            <a:noFill/>
          </a:ln>
        </p:spPr>
      </p:pic>
      <p:pic>
        <p:nvPicPr>
          <p:cNvPr id="273" name="Google Shape;273;p5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p59"/>
          <p:cNvSpPr txBox="1"/>
          <p:nvPr/>
        </p:nvSpPr>
        <p:spPr>
          <a:xfrm>
            <a:off x="557848" y="1766644"/>
            <a:ext cx="8028300" cy="2093100"/>
          </a:xfrm>
          <a:prstGeom prst="rect">
            <a:avLst/>
          </a:prstGeom>
          <a:noFill/>
          <a:ln>
            <a:noFill/>
          </a:ln>
        </p:spPr>
        <p:txBody>
          <a:bodyPr anchorCtr="0" anchor="ctr" bIns="91425" lIns="91425" spcFirstLastPara="1" rIns="91425" wrap="square" tIns="91425">
            <a:noAutofit/>
          </a:bodyPr>
          <a:lstStyle/>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1968: </a:t>
            </a:r>
            <a:r>
              <a:rPr i="0" lang="es" sz="1350" u="none" cap="none" strike="noStrike">
                <a:solidFill>
                  <a:srgbClr val="000000"/>
                </a:solidFill>
                <a:latin typeface="DM Sans"/>
                <a:ea typeface="DM Sans"/>
                <a:cs typeface="DM Sans"/>
                <a:sym typeface="DM Sans"/>
              </a:rPr>
              <a:t>Marvin Minsky y Simon Papert publican Perceptrons.</a:t>
            </a:r>
            <a:endParaRPr i="0" sz="1350" u="none" cap="none" strike="noStrike">
              <a:solidFill>
                <a:srgbClr val="000000"/>
              </a:solidFill>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1972: </a:t>
            </a:r>
            <a:r>
              <a:rPr i="0" lang="es" sz="1350" u="none" cap="none" strike="noStrike">
                <a:solidFill>
                  <a:srgbClr val="000000"/>
                </a:solidFill>
                <a:latin typeface="DM Sans"/>
                <a:ea typeface="DM Sans"/>
                <a:cs typeface="DM Sans"/>
                <a:sym typeface="DM Sans"/>
              </a:rPr>
              <a:t>Alain Colmerauer desarrolla el lenguaje PROLOG.</a:t>
            </a:r>
            <a:endParaRPr i="0" sz="1350" u="none" cap="none" strike="noStrike">
              <a:solidFill>
                <a:srgbClr val="000000"/>
              </a:solidFill>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1986: </a:t>
            </a:r>
            <a:r>
              <a:rPr i="0" lang="es" sz="1350" u="none" cap="none" strike="noStrike">
                <a:solidFill>
                  <a:srgbClr val="000000"/>
                </a:solidFill>
                <a:latin typeface="DM Sans"/>
                <a:ea typeface="DM Sans"/>
                <a:cs typeface="DM Sans"/>
                <a:sym typeface="DM Sans"/>
              </a:rPr>
              <a:t>Rumelhart, McClelland y el grupo PDP desarrollan el perceptrón multicapa y el algoritmo de aprendizaje por retropropagación (BP).</a:t>
            </a:r>
            <a:endParaRPr sz="1350">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1987: </a:t>
            </a:r>
            <a:r>
              <a:rPr i="0" lang="es" sz="1350" u="none" cap="none" strike="noStrike">
                <a:solidFill>
                  <a:srgbClr val="000000"/>
                </a:solidFill>
                <a:latin typeface="DM Sans"/>
                <a:ea typeface="DM Sans"/>
                <a:cs typeface="DM Sans"/>
                <a:sym typeface="DM Sans"/>
              </a:rPr>
              <a:t>Martin Fischles y Oscar Firschein describen los atributos de un agente inteligente.</a:t>
            </a:r>
            <a:endParaRPr sz="1350">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1997: </a:t>
            </a:r>
            <a:r>
              <a:rPr i="0" lang="es" sz="1350" u="none" cap="none" strike="noStrike">
                <a:solidFill>
                  <a:srgbClr val="000000"/>
                </a:solidFill>
                <a:latin typeface="DM Sans"/>
                <a:ea typeface="DM Sans"/>
                <a:cs typeface="DM Sans"/>
                <a:sym typeface="DM Sans"/>
              </a:rPr>
              <a:t>Deep Blue vs. Garri Kaspárov.</a:t>
            </a:r>
            <a:endParaRPr sz="1350">
              <a:latin typeface="DM Sans"/>
              <a:ea typeface="DM Sans"/>
              <a:cs typeface="DM Sans"/>
              <a:sym typeface="DM Sans"/>
            </a:endParaRPr>
          </a:p>
          <a:p>
            <a:pPr indent="0" lvl="0" marL="0" marR="0" rtl="0" algn="l">
              <a:lnSpc>
                <a:spcPct val="115000"/>
              </a:lnSpc>
              <a:spcBef>
                <a:spcPts val="0"/>
              </a:spcBef>
              <a:spcAft>
                <a:spcPts val="1000"/>
              </a:spcAft>
              <a:buClr>
                <a:srgbClr val="000000"/>
              </a:buClr>
              <a:buSzPts val="1600"/>
              <a:buFont typeface="Arial"/>
              <a:buNone/>
            </a:pPr>
            <a:r>
              <a:t/>
            </a:r>
            <a:endParaRPr i="0" sz="1350" u="none" cap="none" strike="noStrike">
              <a:solidFill>
                <a:srgbClr val="000000"/>
              </a:solidFill>
              <a:latin typeface="DM Sans"/>
              <a:ea typeface="DM Sans"/>
              <a:cs typeface="DM Sans"/>
              <a:sym typeface="DM Sans"/>
            </a:endParaRPr>
          </a:p>
        </p:txBody>
      </p:sp>
      <p:pic>
        <p:nvPicPr>
          <p:cNvPr id="279" name="Google Shape;279;p59"/>
          <p:cNvPicPr preferRelativeResize="0"/>
          <p:nvPr/>
        </p:nvPicPr>
        <p:blipFill>
          <a:blip r:embed="rId3">
            <a:alphaModFix/>
          </a:blip>
          <a:stretch>
            <a:fillRect/>
          </a:stretch>
        </p:blipFill>
        <p:spPr>
          <a:xfrm>
            <a:off x="8070150" y="146625"/>
            <a:ext cx="900275" cy="929800"/>
          </a:xfrm>
          <a:prstGeom prst="rect">
            <a:avLst/>
          </a:prstGeom>
          <a:noFill/>
          <a:ln>
            <a:noFill/>
          </a:ln>
        </p:spPr>
      </p:pic>
      <p:pic>
        <p:nvPicPr>
          <p:cNvPr id="280" name="Google Shape;280;p5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1" name="Google Shape;281;p59"/>
          <p:cNvSpPr txBox="1"/>
          <p:nvPr/>
        </p:nvSpPr>
        <p:spPr>
          <a:xfrm>
            <a:off x="475496" y="468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b="1" lang="es" sz="4000">
                <a:latin typeface="DM Sans"/>
                <a:ea typeface="DM Sans"/>
                <a:cs typeface="DM Sans"/>
                <a:sym typeface="DM Sans"/>
              </a:rPr>
              <a:t>Eventos importantes en la IA</a:t>
            </a:r>
            <a:endParaRPr b="1" sz="400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60"/>
          <p:cNvSpPr txBox="1"/>
          <p:nvPr/>
        </p:nvSpPr>
        <p:spPr>
          <a:xfrm>
            <a:off x="557848" y="1690068"/>
            <a:ext cx="8028300" cy="2093100"/>
          </a:xfrm>
          <a:prstGeom prst="rect">
            <a:avLst/>
          </a:prstGeom>
          <a:noFill/>
          <a:ln>
            <a:noFill/>
          </a:ln>
        </p:spPr>
        <p:txBody>
          <a:bodyPr anchorCtr="0" anchor="ctr" bIns="91425" lIns="91425" spcFirstLastPara="1" rIns="91425" wrap="square" tIns="91425">
            <a:noAutofit/>
          </a:bodyPr>
          <a:lstStyle/>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2005: </a:t>
            </a:r>
            <a:r>
              <a:rPr i="0" lang="es" sz="1350" u="none" cap="none" strike="noStrike">
                <a:solidFill>
                  <a:srgbClr val="000000"/>
                </a:solidFill>
                <a:latin typeface="DM Sans"/>
                <a:ea typeface="DM Sans"/>
                <a:cs typeface="DM Sans"/>
                <a:sym typeface="DM Sans"/>
              </a:rPr>
              <a:t>Un ordenador al volante. Un coche autónomo, desarrollado por la Universidad de Stanford (EE. UU), gana una competición de vehículos robot, tras conducir 212 kilómetros de desierto, sin apoyo humano. </a:t>
            </a:r>
            <a:endParaRPr sz="1350">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2011: </a:t>
            </a:r>
            <a:r>
              <a:rPr i="0" lang="es" sz="1350" u="none" cap="none" strike="noStrike">
                <a:solidFill>
                  <a:srgbClr val="000000"/>
                </a:solidFill>
                <a:latin typeface="DM Sans"/>
                <a:ea typeface="DM Sans"/>
                <a:cs typeface="DM Sans"/>
                <a:sym typeface="DM Sans"/>
              </a:rPr>
              <a:t>Watson gana Jeopardi! El ordenador desarrollado por IBM bate a los campeones humanos del concurso de televisión estadounidense de preguntas y respuestas. </a:t>
            </a:r>
            <a:endParaRPr sz="1350">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2014: </a:t>
            </a:r>
            <a:r>
              <a:rPr i="0" lang="es" sz="1350" u="none" cap="none" strike="noStrike">
                <a:solidFill>
                  <a:srgbClr val="000000"/>
                </a:solidFill>
                <a:latin typeface="DM Sans"/>
                <a:ea typeface="DM Sans"/>
                <a:cs typeface="DM Sans"/>
                <a:sym typeface="DM Sans"/>
              </a:rPr>
              <a:t>Un ordenador supera con éxito el Test de Turing.</a:t>
            </a:r>
            <a:endParaRPr i="0" sz="1350" u="none" cap="none" strike="noStrike">
              <a:solidFill>
                <a:srgbClr val="000000"/>
              </a:solidFill>
              <a:latin typeface="DM Sans"/>
              <a:ea typeface="DM Sans"/>
              <a:cs typeface="DM Sans"/>
              <a:sym typeface="DM Sans"/>
            </a:endParaRPr>
          </a:p>
        </p:txBody>
      </p:sp>
      <p:pic>
        <p:nvPicPr>
          <p:cNvPr id="287" name="Google Shape;287;p60"/>
          <p:cNvPicPr preferRelativeResize="0"/>
          <p:nvPr/>
        </p:nvPicPr>
        <p:blipFill>
          <a:blip r:embed="rId3">
            <a:alphaModFix/>
          </a:blip>
          <a:stretch>
            <a:fillRect/>
          </a:stretch>
        </p:blipFill>
        <p:spPr>
          <a:xfrm>
            <a:off x="8070150" y="146625"/>
            <a:ext cx="900275" cy="929800"/>
          </a:xfrm>
          <a:prstGeom prst="rect">
            <a:avLst/>
          </a:prstGeom>
          <a:noFill/>
          <a:ln>
            <a:noFill/>
          </a:ln>
        </p:spPr>
      </p:pic>
      <p:pic>
        <p:nvPicPr>
          <p:cNvPr id="288" name="Google Shape;288;p6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9" name="Google Shape;289;p60"/>
          <p:cNvSpPr txBox="1"/>
          <p:nvPr/>
        </p:nvSpPr>
        <p:spPr>
          <a:xfrm>
            <a:off x="475496" y="468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b="1" lang="es" sz="4000">
                <a:latin typeface="DM Sans"/>
                <a:ea typeface="DM Sans"/>
                <a:cs typeface="DM Sans"/>
                <a:sym typeface="DM Sans"/>
              </a:rPr>
              <a:t>Eventos importantes en la IA</a:t>
            </a:r>
            <a:endParaRPr b="1" sz="400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 name="Shape 293"/>
        <p:cNvGrpSpPr/>
        <p:nvPr/>
      </p:nvGrpSpPr>
      <p:grpSpPr>
        <a:xfrm>
          <a:off x="0" y="0"/>
          <a:ext cx="0" cy="0"/>
          <a:chOff x="0" y="0"/>
          <a:chExt cx="0" cy="0"/>
        </a:xfrm>
      </p:grpSpPr>
      <p:sp>
        <p:nvSpPr>
          <p:cNvPr id="294" name="Google Shape;294;p61"/>
          <p:cNvSpPr txBox="1"/>
          <p:nvPr/>
        </p:nvSpPr>
        <p:spPr>
          <a:xfrm>
            <a:off x="655453" y="1606982"/>
            <a:ext cx="6118200" cy="2093100"/>
          </a:xfrm>
          <a:prstGeom prst="rect">
            <a:avLst/>
          </a:prstGeom>
          <a:noFill/>
          <a:ln>
            <a:noFill/>
          </a:ln>
        </p:spPr>
        <p:txBody>
          <a:bodyPr anchorCtr="0" anchor="ctr" bIns="91425" lIns="91425" spcFirstLastPara="1" rIns="91425" wrap="square" tIns="91425">
            <a:noAutofit/>
          </a:bodyPr>
          <a:lstStyle/>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2016</a:t>
            </a:r>
            <a:r>
              <a:rPr i="0" lang="es" sz="1350" u="none" cap="none" strike="noStrike">
                <a:solidFill>
                  <a:srgbClr val="000000"/>
                </a:solidFill>
                <a:latin typeface="DM Sans"/>
                <a:ea typeface="DM Sans"/>
                <a:cs typeface="DM Sans"/>
                <a:sym typeface="DM Sans"/>
              </a:rPr>
              <a:t>: Microsoft lanza Tay. </a:t>
            </a:r>
            <a:endParaRPr sz="1350">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2017: </a:t>
            </a:r>
            <a:r>
              <a:rPr i="0" lang="es" sz="1350" u="none" cap="none" strike="noStrike">
                <a:solidFill>
                  <a:srgbClr val="000000"/>
                </a:solidFill>
                <a:latin typeface="DM Sans"/>
                <a:ea typeface="DM Sans"/>
                <a:cs typeface="DM Sans"/>
                <a:sym typeface="DM Sans"/>
              </a:rPr>
              <a:t>AlphaGo vence al Go. Un programa desarrollado por Google DeepMind, vence al campeón mundial del histórico juego Go. </a:t>
            </a:r>
            <a:endParaRPr sz="1350">
              <a:latin typeface="DM Sans"/>
              <a:ea typeface="DM Sans"/>
              <a:cs typeface="DM Sans"/>
              <a:sym typeface="DM Sans"/>
            </a:endParaRPr>
          </a:p>
          <a:p>
            <a:pPr indent="-185737" lvl="0" marL="214312" marR="0" rtl="0" algn="just">
              <a:lnSpc>
                <a:spcPct val="150000"/>
              </a:lnSpc>
              <a:spcBef>
                <a:spcPts val="0"/>
              </a:spcBef>
              <a:spcAft>
                <a:spcPts val="0"/>
              </a:spcAft>
              <a:buClr>
                <a:schemeClr val="dk1"/>
              </a:buClr>
              <a:buSzPts val="1350"/>
              <a:buFont typeface="Arial"/>
              <a:buChar char="•"/>
            </a:pPr>
            <a:r>
              <a:rPr b="1" i="0" lang="es" sz="1350" u="none" cap="none" strike="noStrike">
                <a:solidFill>
                  <a:srgbClr val="000000"/>
                </a:solidFill>
                <a:latin typeface="DM Sans"/>
                <a:ea typeface="DM Sans"/>
                <a:cs typeface="DM Sans"/>
                <a:sym typeface="DM Sans"/>
              </a:rPr>
              <a:t>2017</a:t>
            </a:r>
            <a:r>
              <a:rPr i="0" lang="es" sz="1350" u="none" cap="none" strike="noStrike">
                <a:solidFill>
                  <a:srgbClr val="000000"/>
                </a:solidFill>
                <a:latin typeface="DM Sans"/>
                <a:ea typeface="DM Sans"/>
                <a:cs typeface="DM Sans"/>
                <a:sym typeface="DM Sans"/>
              </a:rPr>
              <a:t>: Libratus vence al póker.</a:t>
            </a:r>
            <a:endParaRPr i="0" sz="1350" u="none" cap="none" strike="noStrike">
              <a:solidFill>
                <a:srgbClr val="000000"/>
              </a:solidFill>
              <a:latin typeface="DM Sans"/>
              <a:ea typeface="DM Sans"/>
              <a:cs typeface="DM Sans"/>
              <a:sym typeface="DM Sans"/>
            </a:endParaRPr>
          </a:p>
        </p:txBody>
      </p:sp>
      <p:pic>
        <p:nvPicPr>
          <p:cNvPr descr="Liderazgo e inteligencia artificial - Digital Biz" id="295" name="Google Shape;295;p61"/>
          <p:cNvPicPr preferRelativeResize="0"/>
          <p:nvPr/>
        </p:nvPicPr>
        <p:blipFill rotWithShape="1">
          <a:blip r:embed="rId3">
            <a:alphaModFix/>
          </a:blip>
          <a:srcRect b="0" l="0" r="0" t="0"/>
          <a:stretch/>
        </p:blipFill>
        <p:spPr>
          <a:xfrm>
            <a:off x="6989090" y="1741132"/>
            <a:ext cx="1809750" cy="2524125"/>
          </a:xfrm>
          <a:prstGeom prst="rect">
            <a:avLst/>
          </a:prstGeom>
          <a:noFill/>
          <a:ln>
            <a:noFill/>
          </a:ln>
        </p:spPr>
      </p:pic>
      <p:pic>
        <p:nvPicPr>
          <p:cNvPr id="296" name="Google Shape;296;p61"/>
          <p:cNvPicPr preferRelativeResize="0"/>
          <p:nvPr/>
        </p:nvPicPr>
        <p:blipFill>
          <a:blip r:embed="rId4">
            <a:alphaModFix/>
          </a:blip>
          <a:stretch>
            <a:fillRect/>
          </a:stretch>
        </p:blipFill>
        <p:spPr>
          <a:xfrm>
            <a:off x="8070150" y="146625"/>
            <a:ext cx="900275" cy="929800"/>
          </a:xfrm>
          <a:prstGeom prst="rect">
            <a:avLst/>
          </a:prstGeom>
          <a:noFill/>
          <a:ln>
            <a:noFill/>
          </a:ln>
        </p:spPr>
      </p:pic>
      <p:pic>
        <p:nvPicPr>
          <p:cNvPr id="297" name="Google Shape;297;p61"/>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298" name="Google Shape;298;p61"/>
          <p:cNvSpPr txBox="1"/>
          <p:nvPr/>
        </p:nvSpPr>
        <p:spPr>
          <a:xfrm>
            <a:off x="475496" y="468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b="1" lang="es" sz="4000">
                <a:latin typeface="DM Sans"/>
                <a:ea typeface="DM Sans"/>
                <a:cs typeface="DM Sans"/>
                <a:sym typeface="DM Sans"/>
              </a:rPr>
              <a:t>Eventos importantes en la IA</a:t>
            </a:r>
            <a:endParaRPr b="1" sz="400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6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IA</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tipos de Inteligencia</a:t>
            </a:r>
            <a:endParaRPr b="1" sz="4000">
              <a:solidFill>
                <a:srgbClr val="EA90FF"/>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Tipos de IA</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4"/>
          <p:cNvSpPr txBox="1"/>
          <p:nvPr/>
        </p:nvSpPr>
        <p:spPr>
          <a:xfrm>
            <a:off x="475496" y="468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b="1" lang="es" sz="4000" u="none" cap="none" strike="noStrike">
                <a:solidFill>
                  <a:srgbClr val="000000"/>
                </a:solidFill>
                <a:latin typeface="DM Sans"/>
                <a:ea typeface="DM Sans"/>
                <a:cs typeface="DM Sans"/>
                <a:sym typeface="DM Sans"/>
              </a:rPr>
              <a:t>Clasificación de IA. Hintze</a:t>
            </a:r>
            <a:endParaRPr b="1" sz="4000" u="none" cap="none" strike="noStrike">
              <a:solidFill>
                <a:srgbClr val="000000"/>
              </a:solidFill>
              <a:latin typeface="DM Sans"/>
              <a:ea typeface="DM Sans"/>
              <a:cs typeface="DM Sans"/>
              <a:sym typeface="DM Sans"/>
            </a:endParaRPr>
          </a:p>
        </p:txBody>
      </p:sp>
      <p:sp>
        <p:nvSpPr>
          <p:cNvPr id="314" name="Google Shape;314;p64"/>
          <p:cNvSpPr/>
          <p:nvPr/>
        </p:nvSpPr>
        <p:spPr>
          <a:xfrm>
            <a:off x="598625" y="2320800"/>
            <a:ext cx="933000" cy="933000"/>
          </a:xfrm>
          <a:prstGeom prst="ellipse">
            <a:avLst/>
          </a:prstGeom>
          <a:solidFill>
            <a:srgbClr val="EF89D2"/>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4"/>
          <p:cNvSpPr/>
          <p:nvPr/>
        </p:nvSpPr>
        <p:spPr>
          <a:xfrm>
            <a:off x="2743250" y="2320807"/>
            <a:ext cx="933000" cy="933000"/>
          </a:xfrm>
          <a:prstGeom prst="ellipse">
            <a:avLst/>
          </a:prstGeom>
          <a:solidFill>
            <a:srgbClr val="EF89D2"/>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4"/>
          <p:cNvSpPr/>
          <p:nvPr/>
        </p:nvSpPr>
        <p:spPr>
          <a:xfrm>
            <a:off x="4836663" y="2320811"/>
            <a:ext cx="933000" cy="933000"/>
          </a:xfrm>
          <a:prstGeom prst="ellipse">
            <a:avLst/>
          </a:prstGeom>
          <a:solidFill>
            <a:srgbClr val="EF89D2"/>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4"/>
          <p:cNvSpPr/>
          <p:nvPr/>
        </p:nvSpPr>
        <p:spPr>
          <a:xfrm>
            <a:off x="7228188" y="2320811"/>
            <a:ext cx="933000" cy="933000"/>
          </a:xfrm>
          <a:prstGeom prst="ellipse">
            <a:avLst/>
          </a:prstGeom>
          <a:solidFill>
            <a:srgbClr val="EF89D2"/>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4"/>
          <p:cNvSpPr txBox="1"/>
          <p:nvPr/>
        </p:nvSpPr>
        <p:spPr>
          <a:xfrm>
            <a:off x="886313" y="2452311"/>
            <a:ext cx="444000" cy="6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i="0" lang="es" sz="3050" u="none" cap="none" strike="noStrike">
                <a:solidFill>
                  <a:srgbClr val="000000"/>
                </a:solidFill>
                <a:latin typeface="DM Sans"/>
                <a:ea typeface="DM Sans"/>
                <a:cs typeface="DM Sans"/>
                <a:sym typeface="DM Sans"/>
              </a:rPr>
              <a:t>1</a:t>
            </a:r>
            <a:endParaRPr i="0" sz="3050" u="none" cap="none" strike="noStrike">
              <a:solidFill>
                <a:srgbClr val="000000"/>
              </a:solidFill>
              <a:latin typeface="DM Sans"/>
              <a:ea typeface="DM Sans"/>
              <a:cs typeface="DM Sans"/>
              <a:sym typeface="DM Sans"/>
            </a:endParaRPr>
          </a:p>
        </p:txBody>
      </p:sp>
      <p:sp>
        <p:nvSpPr>
          <p:cNvPr id="319" name="Google Shape;319;p64"/>
          <p:cNvSpPr txBox="1"/>
          <p:nvPr/>
        </p:nvSpPr>
        <p:spPr>
          <a:xfrm>
            <a:off x="3043563" y="2452313"/>
            <a:ext cx="528000" cy="6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i="0" lang="es" sz="3050" u="none" cap="none" strike="noStrike">
                <a:solidFill>
                  <a:srgbClr val="000000"/>
                </a:solidFill>
                <a:latin typeface="DM Sans"/>
                <a:ea typeface="DM Sans"/>
                <a:cs typeface="DM Sans"/>
                <a:sym typeface="DM Sans"/>
              </a:rPr>
              <a:t>2</a:t>
            </a:r>
            <a:endParaRPr i="0" sz="3050" u="none" cap="none" strike="noStrike">
              <a:solidFill>
                <a:srgbClr val="000000"/>
              </a:solidFill>
              <a:latin typeface="DM Sans"/>
              <a:ea typeface="DM Sans"/>
              <a:cs typeface="DM Sans"/>
              <a:sym typeface="DM Sans"/>
            </a:endParaRPr>
          </a:p>
        </p:txBody>
      </p:sp>
      <p:sp>
        <p:nvSpPr>
          <p:cNvPr id="320" name="Google Shape;320;p64"/>
          <p:cNvSpPr txBox="1"/>
          <p:nvPr/>
        </p:nvSpPr>
        <p:spPr>
          <a:xfrm>
            <a:off x="5124350" y="2452323"/>
            <a:ext cx="444000" cy="6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i="0" lang="es" sz="3050" u="none" cap="none" strike="noStrike">
                <a:solidFill>
                  <a:srgbClr val="000000"/>
                </a:solidFill>
                <a:latin typeface="DM Sans"/>
                <a:ea typeface="DM Sans"/>
                <a:cs typeface="DM Sans"/>
                <a:sym typeface="DM Sans"/>
              </a:rPr>
              <a:t>3</a:t>
            </a:r>
            <a:endParaRPr i="0" sz="3050" u="none" cap="none" strike="noStrike">
              <a:solidFill>
                <a:srgbClr val="000000"/>
              </a:solidFill>
              <a:latin typeface="DM Sans"/>
              <a:ea typeface="DM Sans"/>
              <a:cs typeface="DM Sans"/>
              <a:sym typeface="DM Sans"/>
            </a:endParaRPr>
          </a:p>
        </p:txBody>
      </p:sp>
      <p:sp>
        <p:nvSpPr>
          <p:cNvPr id="321" name="Google Shape;321;p64"/>
          <p:cNvSpPr txBox="1"/>
          <p:nvPr/>
        </p:nvSpPr>
        <p:spPr>
          <a:xfrm>
            <a:off x="7515876" y="2468286"/>
            <a:ext cx="444000" cy="6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i="0" lang="es" sz="3050" u="none" cap="none" strike="noStrike">
                <a:solidFill>
                  <a:srgbClr val="000000"/>
                </a:solidFill>
                <a:latin typeface="DM Sans"/>
                <a:ea typeface="DM Sans"/>
                <a:cs typeface="DM Sans"/>
                <a:sym typeface="DM Sans"/>
              </a:rPr>
              <a:t>4</a:t>
            </a:r>
            <a:endParaRPr i="0" sz="3050" u="none" cap="none" strike="noStrike">
              <a:solidFill>
                <a:srgbClr val="000000"/>
              </a:solidFill>
              <a:latin typeface="DM Sans"/>
              <a:ea typeface="DM Sans"/>
              <a:cs typeface="DM Sans"/>
              <a:sym typeface="DM Sans"/>
            </a:endParaRPr>
          </a:p>
        </p:txBody>
      </p:sp>
      <p:sp>
        <p:nvSpPr>
          <p:cNvPr id="322" name="Google Shape;322;p64"/>
          <p:cNvSpPr txBox="1"/>
          <p:nvPr/>
        </p:nvSpPr>
        <p:spPr>
          <a:xfrm>
            <a:off x="540975" y="3371436"/>
            <a:ext cx="11865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Máquinas</a:t>
            </a:r>
            <a:endParaRPr b="1" i="0" sz="1350" u="none" cap="none" strike="noStrike">
              <a:solidFill>
                <a:srgbClr val="000000"/>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 reactivas</a:t>
            </a:r>
            <a:endParaRPr b="1" i="0" sz="1350" u="none" cap="none" strike="noStrike">
              <a:solidFill>
                <a:srgbClr val="000000"/>
              </a:solidFill>
              <a:latin typeface="DM Sans"/>
              <a:ea typeface="DM Sans"/>
              <a:cs typeface="DM Sans"/>
              <a:sym typeface="DM Sans"/>
            </a:endParaRPr>
          </a:p>
        </p:txBody>
      </p:sp>
      <p:sp>
        <p:nvSpPr>
          <p:cNvPr id="323" name="Google Shape;323;p64"/>
          <p:cNvSpPr txBox="1"/>
          <p:nvPr/>
        </p:nvSpPr>
        <p:spPr>
          <a:xfrm>
            <a:off x="2674400" y="3371422"/>
            <a:ext cx="10707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Memoria limitada</a:t>
            </a:r>
            <a:endParaRPr b="1" i="0" sz="1350" u="none" cap="none" strike="noStrike">
              <a:solidFill>
                <a:srgbClr val="000000"/>
              </a:solidFill>
              <a:latin typeface="DM Sans"/>
              <a:ea typeface="DM Sans"/>
              <a:cs typeface="DM Sans"/>
              <a:sym typeface="DM Sans"/>
            </a:endParaRPr>
          </a:p>
        </p:txBody>
      </p:sp>
      <p:sp>
        <p:nvSpPr>
          <p:cNvPr id="324" name="Google Shape;324;p64"/>
          <p:cNvSpPr txBox="1"/>
          <p:nvPr/>
        </p:nvSpPr>
        <p:spPr>
          <a:xfrm>
            <a:off x="4330425" y="3371425"/>
            <a:ext cx="19455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Teoría de la Mente</a:t>
            </a:r>
            <a:endParaRPr b="1" i="0" sz="1350" u="none" cap="none" strike="noStrike">
              <a:solidFill>
                <a:srgbClr val="000000"/>
              </a:solidFill>
              <a:latin typeface="DM Sans"/>
              <a:ea typeface="DM Sans"/>
              <a:cs typeface="DM Sans"/>
              <a:sym typeface="DM Sans"/>
            </a:endParaRPr>
          </a:p>
        </p:txBody>
      </p:sp>
      <p:sp>
        <p:nvSpPr>
          <p:cNvPr id="325" name="Google Shape;325;p64"/>
          <p:cNvSpPr txBox="1"/>
          <p:nvPr/>
        </p:nvSpPr>
        <p:spPr>
          <a:xfrm>
            <a:off x="6912250" y="3494425"/>
            <a:ext cx="17418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Autoconciencia</a:t>
            </a:r>
            <a:endParaRPr b="1" i="0" sz="1350" u="none" cap="none" strike="noStrike">
              <a:solidFill>
                <a:srgbClr val="000000"/>
              </a:solidFill>
              <a:latin typeface="DM Sans"/>
              <a:ea typeface="DM Sans"/>
              <a:cs typeface="DM Sans"/>
              <a:sym typeface="DM Sans"/>
            </a:endParaRPr>
          </a:p>
        </p:txBody>
      </p:sp>
      <p:pic>
        <p:nvPicPr>
          <p:cNvPr id="326" name="Google Shape;326;p64"/>
          <p:cNvPicPr preferRelativeResize="0"/>
          <p:nvPr/>
        </p:nvPicPr>
        <p:blipFill rotWithShape="1">
          <a:blip r:embed="rId3">
            <a:alphaModFix/>
          </a:blip>
          <a:srcRect b="0" l="0" r="0" t="0"/>
          <a:stretch/>
        </p:blipFill>
        <p:spPr>
          <a:xfrm>
            <a:off x="8070150" y="146625"/>
            <a:ext cx="900275" cy="929800"/>
          </a:xfrm>
          <a:prstGeom prst="rect">
            <a:avLst/>
          </a:prstGeom>
          <a:noFill/>
          <a:ln>
            <a:noFill/>
          </a:ln>
        </p:spPr>
      </p:pic>
      <p:sp>
        <p:nvSpPr>
          <p:cNvPr id="327" name="Google Shape;327;p64"/>
          <p:cNvSpPr txBox="1"/>
          <p:nvPr/>
        </p:nvSpPr>
        <p:spPr>
          <a:xfrm>
            <a:off x="475500" y="1336900"/>
            <a:ext cx="7633500" cy="631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Arend Hintze, profesor de Biología Integrada y Ciencias de la Computación de la Universidad de Michigan, estableció una clasificación de cuatro tipos de IA:</a:t>
            </a:r>
            <a:endParaRPr sz="1350">
              <a:solidFill>
                <a:schemeClr val="dk1"/>
              </a:solidFill>
              <a:latin typeface="DM Sans"/>
              <a:ea typeface="DM Sans"/>
              <a:cs typeface="DM Sans"/>
              <a:sym typeface="DM Sans"/>
            </a:endParaRPr>
          </a:p>
        </p:txBody>
      </p:sp>
      <p:pic>
        <p:nvPicPr>
          <p:cNvPr id="328" name="Google Shape;328;p64"/>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Máquinas Reactivas</a:t>
            </a:r>
            <a:endParaRPr b="1" sz="4000">
              <a:solidFill>
                <a:schemeClr val="dk1"/>
              </a:solidFill>
              <a:latin typeface="DM Sans"/>
              <a:ea typeface="DM Sans"/>
              <a:cs typeface="DM Sans"/>
              <a:sym typeface="DM Sans"/>
            </a:endParaRPr>
          </a:p>
        </p:txBody>
      </p:sp>
      <p:sp>
        <p:nvSpPr>
          <p:cNvPr id="334" name="Google Shape;334;p65"/>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Los tipos más básicos de sistemas de IA son reactivos y no tienen la capacidad de formar recuerdos. Tampoco pueden usar experiencias pasadas, para basar las decisiones actuales. Deep Blue fue un ejemplo de este tipo de inteligencia. (Tareas particulares)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35" name="Google Shape;335;p65"/>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descr="Deep Blue, el ordenador con una sola misión: ganar al humano" id="336" name="Google Shape;336;p65"/>
          <p:cNvPicPr preferRelativeResize="0"/>
          <p:nvPr/>
        </p:nvPicPr>
        <p:blipFill rotWithShape="1">
          <a:blip r:embed="rId3">
            <a:alphaModFix/>
          </a:blip>
          <a:srcRect b="0" l="0" r="0" t="0"/>
          <a:stretch/>
        </p:blipFill>
        <p:spPr>
          <a:xfrm>
            <a:off x="5533976" y="1525200"/>
            <a:ext cx="3281834" cy="2093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6"/>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Memoria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Limitada</a:t>
            </a:r>
            <a:endParaRPr b="1" sz="4000">
              <a:solidFill>
                <a:schemeClr val="dk1"/>
              </a:solidFill>
              <a:latin typeface="DM Sans"/>
              <a:ea typeface="DM Sans"/>
              <a:cs typeface="DM Sans"/>
              <a:sym typeface="DM Sans"/>
            </a:endParaRPr>
          </a:p>
        </p:txBody>
      </p:sp>
      <p:sp>
        <p:nvSpPr>
          <p:cNvPr id="343" name="Google Shape;343;p66"/>
          <p:cNvSpPr txBox="1"/>
          <p:nvPr/>
        </p:nvSpPr>
        <p:spPr>
          <a:xfrm>
            <a:off x="3649500" y="2211613"/>
            <a:ext cx="4987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este tipo de inteligencia artificial, las máquinas pueden mirar hacia el pasado, pero no puede compilar la experiencia durante años, como lo hace un humano.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Por ejemplo, los vehículos autónomos observan la velocidad y dirección de otros automóviles durante su trayecto. Para que funcionen, hay que identificar objetos específicos y monitorearlos a lo largo del tiempo.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44" name="Google Shape;344;p66"/>
          <p:cNvPicPr preferRelativeResize="0"/>
          <p:nvPr/>
        </p:nvPicPr>
        <p:blipFill rotWithShape="1">
          <a:blip r:embed="rId3">
            <a:alphaModFix/>
          </a:blip>
          <a:srcRect b="0" l="0" r="0" t="0"/>
          <a:stretch/>
        </p:blipFill>
        <p:spPr>
          <a:xfrm>
            <a:off x="959552" y="1205725"/>
            <a:ext cx="2164975" cy="2541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24" name="Google Shape;124;p4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25" name="Google Shape;125;p40"/>
          <p:cNvSpPr/>
          <p:nvPr/>
        </p:nvSpPr>
        <p:spPr>
          <a:xfrm>
            <a:off x="1780400" y="2251800"/>
            <a:ext cx="1340400" cy="6399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lang="es" sz="1100">
                <a:solidFill>
                  <a:srgbClr val="FFFFFF"/>
                </a:solidFill>
                <a:latin typeface="DM Sans"/>
                <a:ea typeface="DM Sans"/>
                <a:cs typeface="DM Sans"/>
                <a:sym typeface="DM Sans"/>
              </a:rPr>
              <a:t>ML e Inteligencia Artificial</a:t>
            </a:r>
            <a:endParaRPr sz="1100">
              <a:solidFill>
                <a:srgbClr val="FFFFFF"/>
              </a:solidFill>
              <a:latin typeface="DM Sans"/>
              <a:ea typeface="DM Sans"/>
              <a:cs typeface="DM Sans"/>
              <a:sym typeface="DM Sans"/>
            </a:endParaRPr>
          </a:p>
        </p:txBody>
      </p:sp>
      <p:cxnSp>
        <p:nvCxnSpPr>
          <p:cNvPr id="126" name="Google Shape;126;p40"/>
          <p:cNvCxnSpPr>
            <a:stCxn id="125" idx="3"/>
          </p:cNvCxnSpPr>
          <p:nvPr/>
        </p:nvCxnSpPr>
        <p:spPr>
          <a:xfrm flipH="1" rot="10800000">
            <a:off x="3120800" y="2570250"/>
            <a:ext cx="525600" cy="1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27" name="Google Shape;127;p40"/>
          <p:cNvCxnSpPr/>
          <p:nvPr/>
        </p:nvCxnSpPr>
        <p:spPr>
          <a:xfrm rot="-5400000">
            <a:off x="3568408" y="1608175"/>
            <a:ext cx="974400" cy="950100"/>
          </a:xfrm>
          <a:prstGeom prst="bentConnector3">
            <a:avLst>
              <a:gd fmla="val 120805" name="adj1"/>
            </a:avLst>
          </a:prstGeom>
          <a:noFill/>
          <a:ln cap="flat" cmpd="sng" w="9525">
            <a:solidFill>
              <a:srgbClr val="CCCCCC"/>
            </a:solidFill>
            <a:prstDash val="solid"/>
            <a:round/>
            <a:headEnd len="med" w="med" type="none"/>
            <a:tailEnd len="med" w="med" type="oval"/>
          </a:ln>
        </p:spPr>
      </p:cxnSp>
      <p:sp>
        <p:nvSpPr>
          <p:cNvPr id="128" name="Google Shape;128;p40"/>
          <p:cNvSpPr/>
          <p:nvPr/>
        </p:nvSpPr>
        <p:spPr>
          <a:xfrm>
            <a:off x="4530649" y="1201825"/>
            <a:ext cx="1295400" cy="3312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222222"/>
                </a:solidFill>
                <a:latin typeface="DM Sans"/>
                <a:ea typeface="DM Sans"/>
                <a:cs typeface="DM Sans"/>
                <a:sym typeface="DM Sans"/>
              </a:rPr>
              <a:t>Historia de la IA</a:t>
            </a:r>
            <a:endParaRPr sz="1200">
              <a:solidFill>
                <a:srgbClr val="222222"/>
              </a:solidFill>
              <a:latin typeface="DM Sans"/>
              <a:ea typeface="DM Sans"/>
              <a:cs typeface="DM Sans"/>
              <a:sym typeface="DM Sans"/>
            </a:endParaRPr>
          </a:p>
        </p:txBody>
      </p:sp>
      <p:sp>
        <p:nvSpPr>
          <p:cNvPr id="129" name="Google Shape;129;p40"/>
          <p:cNvSpPr/>
          <p:nvPr/>
        </p:nvSpPr>
        <p:spPr>
          <a:xfrm>
            <a:off x="4530658" y="1872738"/>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Clasificación </a:t>
            </a:r>
            <a:endParaRPr sz="1200">
              <a:solidFill>
                <a:srgbClr val="222222"/>
              </a:solidFill>
              <a:latin typeface="DM Sans"/>
              <a:ea typeface="DM Sans"/>
              <a:cs typeface="DM Sans"/>
              <a:sym typeface="DM Sans"/>
            </a:endParaRPr>
          </a:p>
        </p:txBody>
      </p:sp>
      <p:cxnSp>
        <p:nvCxnSpPr>
          <p:cNvPr id="130" name="Google Shape;130;p40"/>
          <p:cNvCxnSpPr/>
          <p:nvPr/>
        </p:nvCxnSpPr>
        <p:spPr>
          <a:xfrm>
            <a:off x="3580558" y="2036838"/>
            <a:ext cx="950100" cy="15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31" name="Google Shape;131;p40"/>
          <p:cNvSpPr/>
          <p:nvPr/>
        </p:nvSpPr>
        <p:spPr>
          <a:xfrm>
            <a:off x="6139624" y="2406150"/>
            <a:ext cx="14283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chemeClr val="dk1"/>
                </a:solidFill>
                <a:latin typeface="DM Sans"/>
                <a:ea typeface="DM Sans"/>
                <a:cs typeface="DM Sans"/>
                <a:sym typeface="DM Sans"/>
              </a:rPr>
              <a:t>RPA</a:t>
            </a:r>
            <a:endParaRPr sz="1200">
              <a:solidFill>
                <a:srgbClr val="222222"/>
              </a:solidFill>
              <a:latin typeface="DM Sans"/>
              <a:ea typeface="DM Sans"/>
              <a:cs typeface="DM Sans"/>
              <a:sym typeface="DM Sans"/>
            </a:endParaRPr>
          </a:p>
        </p:txBody>
      </p:sp>
      <p:sp>
        <p:nvSpPr>
          <p:cNvPr id="132" name="Google Shape;132;p40"/>
          <p:cNvSpPr/>
          <p:nvPr/>
        </p:nvSpPr>
        <p:spPr>
          <a:xfrm>
            <a:off x="4539424" y="2990900"/>
            <a:ext cx="14283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IA en industrias</a:t>
            </a:r>
            <a:endParaRPr sz="1200">
              <a:solidFill>
                <a:srgbClr val="222222"/>
              </a:solidFill>
              <a:latin typeface="DM Sans"/>
              <a:ea typeface="DM Sans"/>
              <a:cs typeface="DM Sans"/>
              <a:sym typeface="DM Sans"/>
            </a:endParaRPr>
          </a:p>
        </p:txBody>
      </p:sp>
      <p:sp>
        <p:nvSpPr>
          <p:cNvPr id="133" name="Google Shape;133;p40"/>
          <p:cNvSpPr/>
          <p:nvPr/>
        </p:nvSpPr>
        <p:spPr>
          <a:xfrm>
            <a:off x="4530658" y="2381488"/>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IA y Robótica</a:t>
            </a:r>
            <a:endParaRPr sz="1200">
              <a:solidFill>
                <a:srgbClr val="222222"/>
              </a:solidFill>
              <a:latin typeface="DM Sans"/>
              <a:ea typeface="DM Sans"/>
              <a:cs typeface="DM Sans"/>
              <a:sym typeface="DM Sans"/>
            </a:endParaRPr>
          </a:p>
        </p:txBody>
      </p:sp>
      <p:cxnSp>
        <p:nvCxnSpPr>
          <p:cNvPr id="134" name="Google Shape;134;p40"/>
          <p:cNvCxnSpPr/>
          <p:nvPr/>
        </p:nvCxnSpPr>
        <p:spPr>
          <a:xfrm flipH="1" rot="-5400000">
            <a:off x="3232200" y="2936650"/>
            <a:ext cx="1651800" cy="934500"/>
          </a:xfrm>
          <a:prstGeom prst="bentConnector3">
            <a:avLst>
              <a:gd fmla="val 100008" name="adj1"/>
            </a:avLst>
          </a:prstGeom>
          <a:noFill/>
          <a:ln cap="flat" cmpd="sng" w="9525">
            <a:solidFill>
              <a:srgbClr val="CCCCCC"/>
            </a:solidFill>
            <a:prstDash val="solid"/>
            <a:round/>
            <a:headEnd len="med" w="med" type="none"/>
            <a:tailEnd len="med" w="med" type="oval"/>
          </a:ln>
        </p:spPr>
      </p:cxnSp>
      <p:sp>
        <p:nvSpPr>
          <p:cNvPr id="135" name="Google Shape;135;p40"/>
          <p:cNvSpPr/>
          <p:nvPr/>
        </p:nvSpPr>
        <p:spPr>
          <a:xfrm>
            <a:off x="4539424" y="3561150"/>
            <a:ext cx="14283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Programas y Algoritmos</a:t>
            </a:r>
            <a:endParaRPr sz="1200">
              <a:solidFill>
                <a:srgbClr val="222222"/>
              </a:solidFill>
              <a:latin typeface="DM Sans"/>
              <a:ea typeface="DM Sans"/>
              <a:cs typeface="DM Sans"/>
              <a:sym typeface="DM Sans"/>
            </a:endParaRPr>
          </a:p>
        </p:txBody>
      </p:sp>
      <p:cxnSp>
        <p:nvCxnSpPr>
          <p:cNvPr id="136" name="Google Shape;136;p40"/>
          <p:cNvCxnSpPr/>
          <p:nvPr/>
        </p:nvCxnSpPr>
        <p:spPr>
          <a:xfrm>
            <a:off x="5722849" y="2545325"/>
            <a:ext cx="416700" cy="17700"/>
          </a:xfrm>
          <a:prstGeom prst="bentConnector3">
            <a:avLst>
              <a:gd fmla="val 99592" name="adj1"/>
            </a:avLst>
          </a:prstGeom>
          <a:noFill/>
          <a:ln cap="flat" cmpd="sng" w="9525">
            <a:solidFill>
              <a:srgbClr val="CCCCCC"/>
            </a:solidFill>
            <a:prstDash val="solid"/>
            <a:round/>
            <a:headEnd len="med" w="med" type="none"/>
            <a:tailEnd len="med" w="med" type="oval"/>
          </a:ln>
        </p:spPr>
      </p:cxnSp>
      <p:sp>
        <p:nvSpPr>
          <p:cNvPr id="137" name="Google Shape;137;p40"/>
          <p:cNvSpPr/>
          <p:nvPr/>
        </p:nvSpPr>
        <p:spPr>
          <a:xfrm>
            <a:off x="4543774" y="4010850"/>
            <a:ext cx="14283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chemeClr val="dk1"/>
                </a:solidFill>
                <a:latin typeface="DM Sans"/>
                <a:ea typeface="DM Sans"/>
                <a:cs typeface="DM Sans"/>
                <a:sym typeface="DM Sans"/>
              </a:rPr>
              <a:t>GPT - 3</a:t>
            </a:r>
            <a:endParaRPr sz="1200">
              <a:solidFill>
                <a:srgbClr val="222222"/>
              </a:solidFill>
              <a:latin typeface="DM Sans"/>
              <a:ea typeface="DM Sans"/>
              <a:cs typeface="DM Sans"/>
              <a:sym typeface="DM Sans"/>
            </a:endParaRPr>
          </a:p>
        </p:txBody>
      </p:sp>
      <p:cxnSp>
        <p:nvCxnSpPr>
          <p:cNvPr id="138" name="Google Shape;138;p40"/>
          <p:cNvCxnSpPr/>
          <p:nvPr/>
        </p:nvCxnSpPr>
        <p:spPr>
          <a:xfrm>
            <a:off x="3580558" y="2570238"/>
            <a:ext cx="950100" cy="1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39" name="Google Shape;139;p40"/>
          <p:cNvCxnSpPr/>
          <p:nvPr/>
        </p:nvCxnSpPr>
        <p:spPr>
          <a:xfrm>
            <a:off x="3580558" y="3179838"/>
            <a:ext cx="950100" cy="1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40" name="Google Shape;140;p40"/>
          <p:cNvCxnSpPr/>
          <p:nvPr/>
        </p:nvCxnSpPr>
        <p:spPr>
          <a:xfrm>
            <a:off x="3580558" y="3704888"/>
            <a:ext cx="950100" cy="1500"/>
          </a:xfrm>
          <a:prstGeom prst="bentConnector3">
            <a:avLst>
              <a:gd fmla="val 50000"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Teoría de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la Mente</a:t>
            </a:r>
            <a:endParaRPr b="1" sz="4000">
              <a:solidFill>
                <a:schemeClr val="dk1"/>
              </a:solidFill>
              <a:latin typeface="DM Sans"/>
              <a:ea typeface="DM Sans"/>
              <a:cs typeface="DM Sans"/>
              <a:sym typeface="DM Sans"/>
            </a:endParaRPr>
          </a:p>
        </p:txBody>
      </p:sp>
      <p:sp>
        <p:nvSpPr>
          <p:cNvPr id="350" name="Google Shape;350;p67"/>
          <p:cNvSpPr txBox="1"/>
          <p:nvPr/>
        </p:nvSpPr>
        <p:spPr>
          <a:xfrm>
            <a:off x="457725" y="221162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Las máquinas de esta clase son más avanzadas, no solo forman representaciones sobre el mundo, sino también sobre otros agentes o entidades.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Se enfocan en ideas, emociones y pensamientos.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Este pensamiento se asocia en psicología a la implicancia de la comprensión de las personas, las criaturas y los objetos en el mundo, respecto a su propio comportamiento.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descr="The enormous potential of Natural Language Processing (NLP) in learning. |  CanopyLAB" id="351" name="Google Shape;351;p67"/>
          <p:cNvPicPr preferRelativeResize="0"/>
          <p:nvPr/>
        </p:nvPicPr>
        <p:blipFill rotWithShape="1">
          <a:blip r:embed="rId3">
            <a:alphaModFix/>
          </a:blip>
          <a:srcRect b="0" l="0" r="0" t="0"/>
          <a:stretch/>
        </p:blipFill>
        <p:spPr>
          <a:xfrm>
            <a:off x="5413938" y="1709476"/>
            <a:ext cx="3318475" cy="1659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8"/>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58" name="Google Shape;358;p68"/>
          <p:cNvSpPr txBox="1"/>
          <p:nvPr/>
        </p:nvSpPr>
        <p:spPr>
          <a:xfrm>
            <a:off x="3649500" y="147271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Autoconciencia</a:t>
            </a:r>
            <a:endParaRPr b="1" sz="4000">
              <a:solidFill>
                <a:schemeClr val="dk1"/>
              </a:solidFill>
              <a:latin typeface="DM Sans"/>
              <a:ea typeface="DM Sans"/>
              <a:cs typeface="DM Sans"/>
              <a:sym typeface="DM Sans"/>
            </a:endParaRPr>
          </a:p>
        </p:txBody>
      </p:sp>
      <p:sp>
        <p:nvSpPr>
          <p:cNvPr id="359" name="Google Shape;359;p68"/>
          <p:cNvSpPr txBox="1"/>
          <p:nvPr/>
        </p:nvSpPr>
        <p:spPr>
          <a:xfrm>
            <a:off x="3649500" y="2211613"/>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paso final del desarrollo de la IA es construir sistemas que puedan formar representaciones sobre sí mismos. Los seres conscientes de sí mismos, conocen sus estados internos y pueden predecir los sentimientos de los demás.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Este paso todavía está lejos de realizarse, aunque los esfuerzos se enfocan hacia la comprensión de la memoria, el aprendizaje y la capacidad de basar las decisiones en experiencias pasadas.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descr="Terminator 6: primera imagen de la película | Radiónica" id="360" name="Google Shape;360;p68"/>
          <p:cNvPicPr preferRelativeResize="0"/>
          <p:nvPr/>
        </p:nvPicPr>
        <p:blipFill rotWithShape="1">
          <a:blip r:embed="rId3">
            <a:alphaModFix/>
          </a:blip>
          <a:srcRect b="0" l="0" r="0" t="0"/>
          <a:stretch/>
        </p:blipFill>
        <p:spPr>
          <a:xfrm>
            <a:off x="402750" y="1665874"/>
            <a:ext cx="3204750" cy="1811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9"/>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Otras clasificaciones de IA</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70"/>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Clasificación de IA. Russell y Norvig</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71" name="Google Shape;371;p70"/>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Sistemas que actúan como humanos:</a:t>
            </a:r>
            <a:r>
              <a:rPr lang="es" sz="1350">
                <a:latin typeface="DM Sans"/>
                <a:ea typeface="DM Sans"/>
                <a:cs typeface="DM Sans"/>
                <a:sym typeface="DM Sans"/>
              </a:rPr>
              <a:t> Los llamados androides y los robots. Estos intentan realizar tareas de manera similar a nosotros y de forma más eficiente. (No quiere decir que lo hagan bien)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72" name="Google Shape;372;p70"/>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Sistemas que piensan racionalmente: </a:t>
            </a:r>
            <a:r>
              <a:rPr lang="es" sz="1350">
                <a:solidFill>
                  <a:schemeClr val="dk1"/>
                </a:solidFill>
                <a:latin typeface="DM Sans"/>
                <a:ea typeface="DM Sans"/>
                <a:cs typeface="DM Sans"/>
                <a:sym typeface="DM Sans"/>
              </a:rPr>
              <a:t>Tratan de imitar el pensamiento lógico humano. Es decir, se trata de investigar cómo lograr que las máquinas perciban, razonen y actúen en consecuencia.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71"/>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Clasificación de IA. Russell y Norvig</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78" name="Google Shape;378;p7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Sistemas que actúan racionalmente: </a:t>
            </a:r>
            <a:r>
              <a:rPr lang="es" sz="1350">
                <a:latin typeface="DM Sans"/>
                <a:ea typeface="DM Sans"/>
                <a:cs typeface="DM Sans"/>
                <a:sym typeface="DM Sans"/>
              </a:rPr>
              <a:t>Aquellos capaces de percibir el entorno, que tratan de imitar de forma racional el comportamiento humano y actuar en consecuencia.</a:t>
            </a:r>
            <a:endParaRPr sz="1350">
              <a:latin typeface="DM Sans"/>
              <a:ea typeface="DM Sans"/>
              <a:cs typeface="DM Sans"/>
              <a:sym typeface="DM Sans"/>
            </a:endParaRPr>
          </a:p>
        </p:txBody>
      </p:sp>
      <p:sp>
        <p:nvSpPr>
          <p:cNvPr id="379" name="Google Shape;379;p71"/>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Sistemas que piensan como humanos: </a:t>
            </a:r>
            <a:r>
              <a:rPr lang="es" sz="1350">
                <a:solidFill>
                  <a:schemeClr val="dk1"/>
                </a:solidFill>
                <a:latin typeface="DM Sans"/>
                <a:ea typeface="DM Sans"/>
                <a:cs typeface="DM Sans"/>
                <a:sym typeface="DM Sans"/>
              </a:rPr>
              <a:t>Son sistemas que imitan el funcionamiento del sistema nervioso por medio de redes neuronales artificiales.  (Ej .GPS)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85" name="Google Shape;385;p72"/>
          <p:cNvSpPr txBox="1"/>
          <p:nvPr/>
        </p:nvSpPr>
        <p:spPr>
          <a:xfrm>
            <a:off x="473350" y="1626100"/>
            <a:ext cx="7169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B7B7B7"/>
                </a:solidFill>
                <a:latin typeface="DM Sans"/>
                <a:ea typeface="DM Sans"/>
                <a:cs typeface="DM Sans"/>
                <a:sym typeface="DM Sans"/>
              </a:rPr>
              <a:t>Imaginen tener a su disposición un asistente virtual que haga funciones predeterminadas según la necesidad. Exploramos un poco como poder convertir texto a audio, imágenes a texto y a extraer información de la web</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Utilizaremos el notebook  </a:t>
            </a:r>
            <a:r>
              <a:rPr b="1" lang="es" sz="2500">
                <a:solidFill>
                  <a:srgbClr val="B7B7B7"/>
                </a:solidFill>
                <a:latin typeface="DM Sans"/>
                <a:ea typeface="DM Sans"/>
                <a:cs typeface="DM Sans"/>
                <a:sym typeface="DM Sans"/>
              </a:rPr>
              <a:t>Clase_18.ipynb </a:t>
            </a:r>
            <a:r>
              <a:rPr lang="es" sz="2500">
                <a:solidFill>
                  <a:srgbClr val="B7B7B7"/>
                </a:solidFill>
                <a:latin typeface="DM Sans"/>
                <a:ea typeface="DM Sans"/>
                <a:cs typeface="DM Sans"/>
                <a:sym typeface="DM Sans"/>
              </a:rPr>
              <a:t>dentro de la carpeta de clase.</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grpSp>
        <p:nvGrpSpPr>
          <p:cNvPr id="386" name="Google Shape;386;p72"/>
          <p:cNvGrpSpPr/>
          <p:nvPr/>
        </p:nvGrpSpPr>
        <p:grpSpPr>
          <a:xfrm>
            <a:off x="473351" y="619523"/>
            <a:ext cx="738900" cy="738900"/>
            <a:chOff x="473351" y="619523"/>
            <a:chExt cx="738900" cy="738900"/>
          </a:xfrm>
        </p:grpSpPr>
        <p:sp>
          <p:nvSpPr>
            <p:cNvPr id="387" name="Google Shape;387;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7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IA y robótica </a:t>
            </a:r>
            <a:endParaRPr b="1" sz="4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74"/>
          <p:cNvGrpSpPr/>
          <p:nvPr/>
        </p:nvGrpSpPr>
        <p:grpSpPr>
          <a:xfrm>
            <a:off x="473370" y="619431"/>
            <a:ext cx="738905" cy="738905"/>
            <a:chOff x="575612" y="1950748"/>
            <a:chExt cx="431100" cy="431100"/>
          </a:xfrm>
        </p:grpSpPr>
        <p:sp>
          <p:nvSpPr>
            <p:cNvPr id="399" name="Google Shape;399;p7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7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01" name="Google Shape;401;p7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02" name="Google Shape;402;p74"/>
          <p:cNvSpPr txBox="1"/>
          <p:nvPr/>
        </p:nvSpPr>
        <p:spPr>
          <a:xfrm>
            <a:off x="473350" y="1626100"/>
            <a:ext cx="7169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B7B7B7"/>
                </a:solidFill>
                <a:latin typeface="DM Sans"/>
                <a:ea typeface="DM Sans"/>
                <a:cs typeface="DM Sans"/>
                <a:sym typeface="DM Sans"/>
              </a:rPr>
              <a:t>Los robots forman parte del tipo de IA vinculada con los “Sistemas que actúan como humanos”.  En la actualidad, podemos encontrar un montón de robots distintos que realizan actividades diferentes.</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p:txBody>
      </p:sp>
      <p:sp>
        <p:nvSpPr>
          <p:cNvPr id="403" name="Google Shape;403;p74"/>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¿Qué ejemplos se te ocurren?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La IA y el mundo de la Robótica</a:t>
            </a:r>
            <a:endParaRPr b="1" sz="4000">
              <a:solidFill>
                <a:schemeClr val="dk1"/>
              </a:solidFill>
              <a:latin typeface="DM Sans"/>
              <a:ea typeface="DM Sans"/>
              <a:cs typeface="DM Sans"/>
              <a:sym typeface="DM Sans"/>
            </a:endParaRPr>
          </a:p>
        </p:txBody>
      </p:sp>
      <p:sp>
        <p:nvSpPr>
          <p:cNvPr id="409" name="Google Shape;409;p75"/>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otro lado, se han desarrollado varios proyectos de “Robots Humanoides”, entendiéndose como tal a un sistema robotizado, desarrollado para simular la silueta y la forma de moverse de los humanos. </a:t>
            </a:r>
            <a:endParaRPr sz="1350">
              <a:latin typeface="DM Sans"/>
              <a:ea typeface="DM Sans"/>
              <a:cs typeface="DM Sans"/>
              <a:sym typeface="DM Sans"/>
            </a:endParaRPr>
          </a:p>
        </p:txBody>
      </p:sp>
      <p:sp>
        <p:nvSpPr>
          <p:cNvPr id="410" name="Google Shape;410;p75"/>
          <p:cNvSpPr txBox="1"/>
          <p:nvPr/>
        </p:nvSpPr>
        <p:spPr>
          <a:xfrm>
            <a:off x="-76950" y="3984750"/>
            <a:ext cx="9297900" cy="461700"/>
          </a:xfrm>
          <a:prstGeom prst="rect">
            <a:avLst/>
          </a:prstGeom>
          <a:solidFill>
            <a:srgbClr val="EAFF6A"/>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800">
                <a:solidFill>
                  <a:schemeClr val="dk1"/>
                </a:solidFill>
                <a:latin typeface="DM Sans"/>
                <a:ea typeface="DM Sans"/>
                <a:cs typeface="DM Sans"/>
                <a:sym typeface="DM Sans"/>
              </a:rPr>
              <a:t>Conozcamos el caso del Robot Sophia</a:t>
            </a:r>
            <a:endParaRPr b="1">
              <a:latin typeface="DM Sans"/>
              <a:ea typeface="DM Sans"/>
              <a:cs typeface="DM Sans"/>
              <a:sym typeface="DM Sans"/>
            </a:endParaRPr>
          </a:p>
        </p:txBody>
      </p:sp>
      <p:pic>
        <p:nvPicPr>
          <p:cNvPr id="411" name="Google Shape;411;p75"/>
          <p:cNvPicPr preferRelativeResize="0"/>
          <p:nvPr/>
        </p:nvPicPr>
        <p:blipFill rotWithShape="1">
          <a:blip r:embed="rId3">
            <a:alphaModFix/>
          </a:blip>
          <a:srcRect b="0" l="0" r="0" t="0"/>
          <a:stretch/>
        </p:blipFill>
        <p:spPr>
          <a:xfrm>
            <a:off x="5187825" y="1210026"/>
            <a:ext cx="3709550" cy="2411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6"/>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IA + Robótica= Sophia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18" name="Google Shape;418;p76"/>
          <p:cNvSpPr txBox="1"/>
          <p:nvPr/>
        </p:nvSpPr>
        <p:spPr>
          <a:xfrm>
            <a:off x="3649500" y="2211613"/>
            <a:ext cx="4987200" cy="24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Sin duda alguna, el robot humanoide más popular hoy en día es Sophia. </a:t>
            </a:r>
            <a:endParaRPr sz="1350">
              <a:latin typeface="DM Sans"/>
              <a:ea typeface="DM Sans"/>
              <a:cs typeface="DM Sans"/>
              <a:sym typeface="DM Sans"/>
            </a:endParaRPr>
          </a:p>
          <a:p>
            <a:pPr indent="-314325" lvl="0" marL="457200" rtl="0" algn="l">
              <a:spcBef>
                <a:spcPts val="1000"/>
              </a:spcBef>
              <a:spcAft>
                <a:spcPts val="0"/>
              </a:spcAft>
              <a:buClr>
                <a:srgbClr val="EF89D2"/>
              </a:buClr>
              <a:buSzPts val="1350"/>
              <a:buFont typeface="DM Sans"/>
              <a:buChar char="✔"/>
            </a:pPr>
            <a:r>
              <a:rPr lang="es" sz="1350">
                <a:latin typeface="DM Sans"/>
                <a:ea typeface="DM Sans"/>
                <a:cs typeface="DM Sans"/>
                <a:sym typeface="DM Sans"/>
              </a:rPr>
              <a:t>Puede mantener conversaciones complejas como así también, charlas casuales básicas. </a:t>
            </a:r>
            <a:endParaRPr sz="1350">
              <a:latin typeface="DM Sans"/>
              <a:ea typeface="DM Sans"/>
              <a:cs typeface="DM Sans"/>
              <a:sym typeface="DM Sans"/>
            </a:endParaRPr>
          </a:p>
          <a:p>
            <a:pPr indent="-314325" lvl="0" marL="457200" rtl="0" algn="l">
              <a:spcBef>
                <a:spcPts val="1000"/>
              </a:spcBef>
              <a:spcAft>
                <a:spcPts val="0"/>
              </a:spcAft>
              <a:buClr>
                <a:srgbClr val="EF89D2"/>
              </a:buClr>
              <a:buSzPts val="1350"/>
              <a:buFont typeface="DM Sans"/>
              <a:buChar char="✔"/>
            </a:pPr>
            <a:r>
              <a:rPr lang="es" sz="1350">
                <a:latin typeface="DM Sans"/>
                <a:ea typeface="DM Sans"/>
                <a:cs typeface="DM Sans"/>
                <a:sym typeface="DM Sans"/>
              </a:rPr>
              <a:t>Sophia puede reconocer, expresar y describir el entorno que la rodea y realizar gesticulaciones o expresiones faciales. </a:t>
            </a:r>
            <a:endParaRPr sz="1350">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19" name="Google Shape;419;p76"/>
          <p:cNvPicPr preferRelativeResize="0"/>
          <p:nvPr/>
        </p:nvPicPr>
        <p:blipFill rotWithShape="1">
          <a:blip r:embed="rId3">
            <a:alphaModFix/>
          </a:blip>
          <a:srcRect b="0" l="0" r="0" t="0"/>
          <a:stretch/>
        </p:blipFill>
        <p:spPr>
          <a:xfrm>
            <a:off x="505449" y="1314175"/>
            <a:ext cx="3064951" cy="244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1"/>
          <p:cNvSpPr txBox="1"/>
          <p:nvPr/>
        </p:nvSpPr>
        <p:spPr>
          <a:xfrm>
            <a:off x="553225" y="90117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Repaso </a:t>
            </a:r>
            <a:endParaRPr b="1" sz="4000">
              <a:solidFill>
                <a:schemeClr val="dk1"/>
              </a:solidFill>
              <a:latin typeface="DM Sans"/>
              <a:ea typeface="DM Sans"/>
              <a:cs typeface="DM Sans"/>
              <a:sym typeface="DM Sans"/>
            </a:endParaRPr>
          </a:p>
        </p:txBody>
      </p:sp>
      <p:pic>
        <p:nvPicPr>
          <p:cNvPr id="146" name="Google Shape;146;p41"/>
          <p:cNvPicPr preferRelativeResize="0"/>
          <p:nvPr/>
        </p:nvPicPr>
        <p:blipFill>
          <a:blip r:embed="rId3">
            <a:alphaModFix/>
          </a:blip>
          <a:stretch>
            <a:fillRect/>
          </a:stretch>
        </p:blipFill>
        <p:spPr>
          <a:xfrm>
            <a:off x="2159276" y="1961525"/>
            <a:ext cx="4825449" cy="1644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77"/>
          <p:cNvPicPr preferRelativeResize="0"/>
          <p:nvPr/>
        </p:nvPicPr>
        <p:blipFill>
          <a:blip r:embed="rId3">
            <a:alphaModFix/>
          </a:blip>
          <a:stretch>
            <a:fillRect/>
          </a:stretch>
        </p:blipFill>
        <p:spPr>
          <a:xfrm>
            <a:off x="3419150" y="1471400"/>
            <a:ext cx="4751198" cy="2753676"/>
          </a:xfrm>
          <a:prstGeom prst="rect">
            <a:avLst/>
          </a:prstGeom>
          <a:noFill/>
          <a:ln>
            <a:noFill/>
          </a:ln>
        </p:spPr>
      </p:pic>
      <p:sp>
        <p:nvSpPr>
          <p:cNvPr id="426" name="Google Shape;426;p77"/>
          <p:cNvSpPr txBox="1"/>
          <p:nvPr/>
        </p:nvSpPr>
        <p:spPr>
          <a:xfrm>
            <a:off x="4952206" y="2547703"/>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427" name="Google Shape;427;p7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Entrevista con una IA</a:t>
            </a:r>
            <a:endParaRPr b="1" sz="3500">
              <a:solidFill>
                <a:schemeClr val="lt1"/>
              </a:solidFill>
              <a:latin typeface="DM Sans"/>
              <a:ea typeface="DM Sans"/>
              <a:cs typeface="DM Sans"/>
              <a:sym typeface="DM Sans"/>
            </a:endParaRPr>
          </a:p>
        </p:txBody>
      </p:sp>
      <p:sp>
        <p:nvSpPr>
          <p:cNvPr id="428" name="Google Shape;428;p77"/>
          <p:cNvSpPr txBox="1"/>
          <p:nvPr/>
        </p:nvSpPr>
        <p:spPr>
          <a:xfrm>
            <a:off x="917700" y="2037900"/>
            <a:ext cx="2166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Miremos el video y tomémonos unos segundos para pensar que impresiones, dudas, sensaciones, preguntas, etc. nos despierta esta entrevista con Sophia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descr="Sophia, la robot más avanzada del mundo, comparte sus nuevas habilidades con #IsmaelCala en una entrevista realizada en Punta del Este, Uruguay. ¡Conoce todos los detalles en los siguientes minutos!&#10;&#10;Suscríbete a este canal para disfrutar y conocer todos los proyectos, entrevistas y encuentros que Ismael tiene preparado para ti. &#10;&#10;Conecta con nosotros a través de:&#10;&#10;WEB: https://ismaelcala.com/&#10;Instagram: https://www.instagram.com/ismaelcala&#10;Twitter: https://twitter.com/cala&#10;Facebook: https://www.facebook.com/IsmaelCala/&#10;Email de Contacto: conecta@calapresenta.com&#10;&#10;Calafoundation: &#10;WEB: http://calafoundation.org/&#10;Instagram: https://www.instagram.com/Calafoundation/&#10;Twitter: https://twitter.com/calafoundation&#10;Facebook: https://www.facebook.com/CalaFoundation/&#10;&#10;Calaspeakers:&#10;WEB: http://escuelaemociones.com/&#10;Instagram: https://www.instagram.com/ieieamerica/&#10;Twitter: https://twitter.com/ieieamerica&#10;Facebook: https://www.facebook.com/ieieamerica" id="429" name="Google Shape;429;p77" title="Entrevista de #IsmaelCala con Sophia, la robot más avanzada del mundo">
            <a:hlinkClick r:id="rId4"/>
          </p:cNvPr>
          <p:cNvPicPr preferRelativeResize="0"/>
          <p:nvPr/>
        </p:nvPicPr>
        <p:blipFill>
          <a:blip r:embed="rId5">
            <a:alphaModFix/>
          </a:blip>
          <a:stretch>
            <a:fillRect/>
          </a:stretch>
        </p:blipFill>
        <p:spPr>
          <a:xfrm>
            <a:off x="3341275" y="1438475"/>
            <a:ext cx="4829075" cy="2753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8"/>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Robotic process automation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35" name="Google Shape;435;p78"/>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Otro concepto, que también se encuentra muy en auge es el de RPA - Robotic Process Automation -, también conocido como Automatización Robótica de Procesos.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36" name="Google Shape;436;p78"/>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RPA hace referencia a toda tecnología orientada al uso de software, con el objetivo de disminuir la intervención humana en tareas repetitivas o en tareas que varían muy poco en cada iteración.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79"/>
          <p:cNvGrpSpPr/>
          <p:nvPr/>
        </p:nvGrpSpPr>
        <p:grpSpPr>
          <a:xfrm>
            <a:off x="473370" y="619431"/>
            <a:ext cx="738905" cy="738905"/>
            <a:chOff x="575612" y="1950748"/>
            <a:chExt cx="431100" cy="431100"/>
          </a:xfrm>
        </p:grpSpPr>
        <p:sp>
          <p:nvSpPr>
            <p:cNvPr id="442" name="Google Shape;442;p7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7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44" name="Google Shape;444;p7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45" name="Google Shape;445;p79"/>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La robótica también se utiliza en el ámbito empresarial, en áreas como finanzas, turismo, transporte, educación y hasta entretenimiento.</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446" name="Google Shape;446;p79"/>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¿Qué ejemplos se te ocurren?</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8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Aplicaciones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en la industria</a:t>
            </a:r>
            <a:endParaRPr b="1" sz="4000">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IA en el sector productivo: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2000">
                <a:solidFill>
                  <a:schemeClr val="dk1"/>
                </a:solidFill>
                <a:latin typeface="DM Sans"/>
                <a:ea typeface="DM Sans"/>
                <a:cs typeface="DM Sans"/>
                <a:sym typeface="DM Sans"/>
              </a:rPr>
              <a:t>¿Cómo la IA tiene influencia en nuestra vida profesional y cotidiana?</a:t>
            </a:r>
            <a:endParaRPr b="1" sz="2000">
              <a:solidFill>
                <a:schemeClr val="dk1"/>
              </a:solidFill>
              <a:latin typeface="DM Sans"/>
              <a:ea typeface="DM Sans"/>
              <a:cs typeface="DM Sans"/>
              <a:sym typeface="DM Sans"/>
            </a:endParaRPr>
          </a:p>
        </p:txBody>
      </p:sp>
      <p:sp>
        <p:nvSpPr>
          <p:cNvPr id="457" name="Google Shape;457;p81"/>
          <p:cNvSpPr txBox="1"/>
          <p:nvPr/>
        </p:nvSpPr>
        <p:spPr>
          <a:xfrm>
            <a:off x="473350" y="1908175"/>
            <a:ext cx="3834600" cy="292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 A través de chatbots o sistemas robóticos automatizados:</a:t>
            </a:r>
            <a:r>
              <a:rPr lang="es" sz="1350">
                <a:solidFill>
                  <a:schemeClr val="dk1"/>
                </a:solidFill>
                <a:latin typeface="DM Sans"/>
                <a:ea typeface="DM Sans"/>
                <a:cs typeface="DM Sans"/>
                <a:sym typeface="DM Sans"/>
              </a:rPr>
              <a:t> Conforme avance esta tecnología, es probable que se reemplacen muchos puestos de trabajo de </a:t>
            </a:r>
            <a:r>
              <a:rPr b="1" lang="es" sz="1350">
                <a:solidFill>
                  <a:schemeClr val="dk1"/>
                </a:solidFill>
                <a:latin typeface="DM Sans"/>
                <a:ea typeface="DM Sans"/>
                <a:cs typeface="DM Sans"/>
                <a:sym typeface="DM Sans"/>
              </a:rPr>
              <a:t>atención al cliente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b="1" lang="es" sz="1350">
                <a:solidFill>
                  <a:schemeClr val="dk1"/>
                </a:solidFill>
                <a:latin typeface="DM Sans"/>
                <a:ea typeface="DM Sans"/>
                <a:cs typeface="DM Sans"/>
                <a:sym typeface="DM Sans"/>
              </a:rPr>
              <a:t>👉 Servicios de inversión con robo advisors: </a:t>
            </a:r>
            <a:r>
              <a:rPr lang="es" sz="1350">
                <a:solidFill>
                  <a:schemeClr val="dk1"/>
                </a:solidFill>
                <a:latin typeface="DM Sans"/>
                <a:ea typeface="DM Sans"/>
                <a:cs typeface="DM Sans"/>
                <a:sym typeface="DM Sans"/>
              </a:rPr>
              <a:t>Que ofrecen asesoría financiera y manejo de carteras sin intervención humana.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1000"/>
              </a:spcBef>
              <a:spcAft>
                <a:spcPts val="1000"/>
              </a:spcAft>
              <a:buNone/>
            </a:pPr>
            <a:r>
              <a:t/>
            </a:r>
            <a:endParaRPr sz="1350">
              <a:latin typeface="DM Sans"/>
              <a:ea typeface="DM Sans"/>
              <a:cs typeface="DM Sans"/>
              <a:sym typeface="DM Sans"/>
            </a:endParaRPr>
          </a:p>
        </p:txBody>
      </p:sp>
      <p:sp>
        <p:nvSpPr>
          <p:cNvPr id="458" name="Google Shape;458;p81"/>
          <p:cNvSpPr txBox="1"/>
          <p:nvPr/>
        </p:nvSpPr>
        <p:spPr>
          <a:xfrm>
            <a:off x="4527575" y="1908175"/>
            <a:ext cx="3834600" cy="158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 Seguridad financiera:</a:t>
            </a:r>
            <a:r>
              <a:rPr lang="es" sz="1350">
                <a:solidFill>
                  <a:schemeClr val="dk1"/>
                </a:solidFill>
                <a:latin typeface="DM Sans"/>
                <a:ea typeface="DM Sans"/>
                <a:cs typeface="DM Sans"/>
                <a:sym typeface="DM Sans"/>
              </a:rPr>
              <a:t> Los sistemas de seguridad con inteligencia artificial pueden identificar puntos de acceso ilegales a datos o a los fondos de instituciones financieras, mediante la </a:t>
            </a:r>
            <a:r>
              <a:rPr b="1" lang="es" sz="1350">
                <a:solidFill>
                  <a:schemeClr val="dk1"/>
                </a:solidFill>
                <a:latin typeface="DM Sans"/>
                <a:ea typeface="DM Sans"/>
                <a:cs typeface="DM Sans"/>
                <a:sym typeface="DM Sans"/>
              </a:rPr>
              <a:t>simulación</a:t>
            </a:r>
            <a:r>
              <a:rPr lang="es" sz="1350">
                <a:solidFill>
                  <a:schemeClr val="dk1"/>
                </a:solidFill>
                <a:latin typeface="DM Sans"/>
                <a:ea typeface="DM Sans"/>
                <a:cs typeface="DM Sans"/>
                <a:sym typeface="DM Sans"/>
              </a:rPr>
              <a:t> de varias situaciones en las que se puede cometer un delito.</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aphicFrame>
        <p:nvGraphicFramePr>
          <p:cNvPr id="463" name="Google Shape;463;p82"/>
          <p:cNvGraphicFramePr/>
          <p:nvPr/>
        </p:nvGraphicFramePr>
        <p:xfrm>
          <a:off x="521625" y="1279835"/>
          <a:ext cx="3000000" cy="3000000"/>
        </p:xfrm>
        <a:graphic>
          <a:graphicData uri="http://schemas.openxmlformats.org/drawingml/2006/table">
            <a:tbl>
              <a:tblPr>
                <a:noFill/>
                <a:tableStyleId>{8FC49597-7E1C-4B91-BB1F-1CB35A7D3711}</a:tableStyleId>
              </a:tblPr>
              <a:tblGrid>
                <a:gridCol w="2475525"/>
                <a:gridCol w="2689375"/>
                <a:gridCol w="2691375"/>
              </a:tblGrid>
              <a:tr h="370900">
                <a:tc>
                  <a:txBody>
                    <a:bodyPr/>
                    <a:lstStyle/>
                    <a:p>
                      <a:pPr indent="0" lvl="0" marL="0" rtl="0" algn="ctr">
                        <a:lnSpc>
                          <a:spcPct val="115000"/>
                        </a:lnSpc>
                        <a:spcBef>
                          <a:spcPts val="0"/>
                        </a:spcBef>
                        <a:spcAft>
                          <a:spcPts val="0"/>
                        </a:spcAft>
                        <a:buNone/>
                      </a:pPr>
                      <a:r>
                        <a:rPr b="1" lang="es" sz="1350">
                          <a:latin typeface="DM Sans"/>
                          <a:ea typeface="DM Sans"/>
                          <a:cs typeface="DM Sans"/>
                          <a:sym typeface="DM Sans"/>
                        </a:rPr>
                        <a:t>Turismo</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ctr">
                        <a:lnSpc>
                          <a:spcPct val="115000"/>
                        </a:lnSpc>
                        <a:spcBef>
                          <a:spcPts val="0"/>
                        </a:spcBef>
                        <a:spcAft>
                          <a:spcPts val="0"/>
                        </a:spcAft>
                        <a:buNone/>
                      </a:pPr>
                      <a:r>
                        <a:rPr b="1" lang="es" sz="1350">
                          <a:latin typeface="DM Sans"/>
                          <a:ea typeface="DM Sans"/>
                          <a:cs typeface="DM Sans"/>
                          <a:sym typeface="DM Sans"/>
                        </a:rPr>
                        <a:t>Salud</a:t>
                      </a:r>
                      <a:endParaRPr b="1" sz="1350">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EAFF6A"/>
                    </a:solidFill>
                  </a:tcPr>
                </a:tc>
                <a:tc>
                  <a:txBody>
                    <a:bodyPr/>
                    <a:lstStyle/>
                    <a:p>
                      <a:pPr indent="0" lvl="0" marL="0" rtl="0" algn="ctr">
                        <a:lnSpc>
                          <a:spcPct val="115000"/>
                        </a:lnSpc>
                        <a:spcBef>
                          <a:spcPts val="0"/>
                        </a:spcBef>
                        <a:spcAft>
                          <a:spcPts val="0"/>
                        </a:spcAft>
                        <a:buNone/>
                      </a:pPr>
                      <a:r>
                        <a:rPr b="1" lang="es" sz="1350">
                          <a:latin typeface="DM Sans"/>
                          <a:ea typeface="DM Sans"/>
                          <a:cs typeface="DM Sans"/>
                          <a:sym typeface="DM Sans"/>
                        </a:rPr>
                        <a:t>Retail-Ecommerce</a:t>
                      </a:r>
                      <a:endParaRPr b="1" sz="135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FF6A"/>
                    </a:solidFill>
                  </a:tcPr>
                </a:tc>
              </a:tr>
              <a:tr h="2910325">
                <a:tc>
                  <a:txBody>
                    <a:bodyPr/>
                    <a:lstStyle/>
                    <a:p>
                      <a:pPr indent="0" lvl="0" marL="0" rtl="0" algn="l">
                        <a:lnSpc>
                          <a:spcPct val="115000"/>
                        </a:lnSpc>
                        <a:spcBef>
                          <a:spcPts val="0"/>
                        </a:spcBef>
                        <a:spcAft>
                          <a:spcPts val="0"/>
                        </a:spcAft>
                        <a:buClr>
                          <a:schemeClr val="dk1"/>
                        </a:buClr>
                        <a:buFont typeface="Arial"/>
                        <a:buNone/>
                      </a:pPr>
                      <a:r>
                        <a:rPr lang="es" sz="1100">
                          <a:solidFill>
                            <a:schemeClr val="dk1"/>
                          </a:solidFill>
                          <a:latin typeface="DM Sans"/>
                          <a:ea typeface="DM Sans"/>
                          <a:cs typeface="DM Sans"/>
                          <a:sym typeface="DM Sans"/>
                        </a:rPr>
                        <a:t>• Reservas mediante comandos de voz.</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Asistentes virtuales en hoteles.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Chatbots en agencias de viaje.</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Check-in mediante reconocimiento facial.</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Robots turísticos (en los propios hoteles).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Font typeface="Arial"/>
                        <a:buNone/>
                      </a:pPr>
                      <a:r>
                        <a:rPr lang="es" sz="1100">
                          <a:solidFill>
                            <a:schemeClr val="dk1"/>
                          </a:solidFill>
                          <a:latin typeface="DM Sans"/>
                          <a:ea typeface="DM Sans"/>
                          <a:cs typeface="DM Sans"/>
                          <a:sym typeface="DM Sans"/>
                        </a:rPr>
                        <a:t>•Viajes inteligentes, en ciudades inteligentes.</a:t>
                      </a:r>
                      <a:endParaRPr sz="1100">
                        <a:solidFill>
                          <a:schemeClr val="dk1"/>
                        </a:solidFill>
                        <a:latin typeface="DM Sans"/>
                        <a:ea typeface="DM Sans"/>
                        <a:cs typeface="DM Sans"/>
                        <a:sym typeface="DM Sans"/>
                      </a:endParaRPr>
                    </a:p>
                  </a:txBody>
                  <a:tcPr marT="91425" marB="91425" marR="91425" marL="91425"/>
                </a:tc>
                <a:tc>
                  <a:txBody>
                    <a:bodyPr/>
                    <a:lstStyle/>
                    <a:p>
                      <a:pPr indent="-84137" lvl="0" marL="115887" rtl="0" algn="l">
                        <a:lnSpc>
                          <a:spcPct val="115000"/>
                        </a:lnSpc>
                        <a:spcBef>
                          <a:spcPts val="0"/>
                        </a:spcBef>
                        <a:spcAft>
                          <a:spcPts val="0"/>
                        </a:spcAft>
                        <a:buClr>
                          <a:schemeClr val="dk1"/>
                        </a:buClr>
                        <a:buSzPts val="1100"/>
                        <a:buFont typeface="DM Sans"/>
                        <a:buChar char="•"/>
                      </a:pPr>
                      <a:r>
                        <a:rPr lang="es" sz="1100">
                          <a:solidFill>
                            <a:schemeClr val="dk1"/>
                          </a:solidFill>
                          <a:latin typeface="DM Sans"/>
                          <a:ea typeface="DM Sans"/>
                          <a:cs typeface="DM Sans"/>
                          <a:sym typeface="DM Sans"/>
                        </a:rPr>
                        <a:t>Revisión de los registros de salud.</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Seguimiento y control de los medicamentos.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Sensores de control de la salud.</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Cirugía asistida por robots.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Asistentes de enfermería virtuales.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lang="es" sz="1100">
                          <a:solidFill>
                            <a:schemeClr val="dk1"/>
                          </a:solidFill>
                          <a:latin typeface="DM Sans"/>
                          <a:ea typeface="DM Sans"/>
                          <a:cs typeface="DM Sans"/>
                          <a:sym typeface="DM Sans"/>
                        </a:rPr>
                        <a:t>• </a:t>
                      </a:r>
                      <a:r>
                        <a:rPr lang="es" sz="1100">
                          <a:solidFill>
                            <a:schemeClr val="dk1"/>
                          </a:solidFill>
                          <a:latin typeface="DM Sans"/>
                          <a:ea typeface="DM Sans"/>
                          <a:cs typeface="DM Sans"/>
                          <a:sym typeface="DM Sans"/>
                        </a:rPr>
                        <a:t>Artificial Intelligence for Drug Discovery (AIDD)</a:t>
                      </a:r>
                      <a:endParaRPr sz="1100">
                        <a:solidFill>
                          <a:schemeClr val="dk1"/>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84137" lvl="0" marL="115887" rtl="0" algn="l">
                        <a:lnSpc>
                          <a:spcPct val="115000"/>
                        </a:lnSpc>
                        <a:spcBef>
                          <a:spcPts val="0"/>
                        </a:spcBef>
                        <a:spcAft>
                          <a:spcPts val="0"/>
                        </a:spcAft>
                        <a:buClr>
                          <a:schemeClr val="dk1"/>
                        </a:buClr>
                        <a:buSzPts val="1100"/>
                        <a:buFont typeface="DM Sans"/>
                        <a:buChar char="•"/>
                      </a:pPr>
                      <a:r>
                        <a:rPr lang="es" sz="1100">
                          <a:solidFill>
                            <a:schemeClr val="dk1"/>
                          </a:solidFill>
                          <a:latin typeface="DM Sans"/>
                          <a:ea typeface="DM Sans"/>
                          <a:cs typeface="DM Sans"/>
                          <a:sym typeface="DM Sans"/>
                        </a:rPr>
                        <a:t> Identificación de patrones de consumo</a:t>
                      </a:r>
                      <a:endParaRPr sz="1100">
                        <a:solidFill>
                          <a:schemeClr val="dk1"/>
                        </a:solidFill>
                        <a:latin typeface="DM Sans"/>
                        <a:ea typeface="DM Sans"/>
                        <a:cs typeface="DM Sans"/>
                        <a:sym typeface="DM Sans"/>
                      </a:endParaRPr>
                    </a:p>
                    <a:p>
                      <a:pPr indent="-84137" lvl="0" marL="115887" rtl="0" algn="l">
                        <a:lnSpc>
                          <a:spcPct val="115000"/>
                        </a:lnSpc>
                        <a:spcBef>
                          <a:spcPts val="1000"/>
                        </a:spcBef>
                        <a:spcAft>
                          <a:spcPts val="0"/>
                        </a:spcAft>
                        <a:buClr>
                          <a:schemeClr val="dk1"/>
                        </a:buClr>
                        <a:buSzPts val="1100"/>
                        <a:buFont typeface="DM Sans"/>
                        <a:buChar char="•"/>
                      </a:pPr>
                      <a:r>
                        <a:rPr lang="es" sz="1100">
                          <a:solidFill>
                            <a:schemeClr val="dk1"/>
                          </a:solidFill>
                          <a:latin typeface="DM Sans"/>
                          <a:ea typeface="DM Sans"/>
                          <a:cs typeface="DM Sans"/>
                          <a:sym typeface="DM Sans"/>
                        </a:rPr>
                        <a:t> Sistemas de recomendación de productos, como los de Amazon y Mercadolibre</a:t>
                      </a:r>
                      <a:endParaRPr sz="1100">
                        <a:solidFill>
                          <a:schemeClr val="dk1"/>
                        </a:solidFill>
                        <a:latin typeface="DM Sans"/>
                        <a:ea typeface="DM Sans"/>
                        <a:cs typeface="DM Sans"/>
                        <a:sym typeface="DM Sans"/>
                      </a:endParaRPr>
                    </a:p>
                    <a:p>
                      <a:pPr indent="-84137" lvl="0" marL="115887" rtl="0" algn="l">
                        <a:lnSpc>
                          <a:spcPct val="115000"/>
                        </a:lnSpc>
                        <a:spcBef>
                          <a:spcPts val="1000"/>
                        </a:spcBef>
                        <a:spcAft>
                          <a:spcPts val="0"/>
                        </a:spcAft>
                        <a:buClr>
                          <a:schemeClr val="dk1"/>
                        </a:buClr>
                        <a:buSzPts val="1100"/>
                        <a:buFont typeface="DM Sans"/>
                        <a:buChar char="•"/>
                      </a:pPr>
                      <a:r>
                        <a:rPr lang="es" sz="1100">
                          <a:solidFill>
                            <a:schemeClr val="dk1"/>
                          </a:solidFill>
                          <a:latin typeface="DM Sans"/>
                          <a:ea typeface="DM Sans"/>
                          <a:cs typeface="DM Sans"/>
                          <a:sym typeface="DM Sans"/>
                        </a:rPr>
                        <a:t> Mejora en la experiencia de usuario.</a:t>
                      </a:r>
                      <a:endParaRPr sz="1100">
                        <a:solidFill>
                          <a:schemeClr val="dk1"/>
                        </a:solidFill>
                        <a:latin typeface="DM Sans"/>
                        <a:ea typeface="DM Sans"/>
                        <a:cs typeface="DM Sans"/>
                        <a:sym typeface="DM Sans"/>
                      </a:endParaRPr>
                    </a:p>
                    <a:p>
                      <a:pPr indent="-84137" lvl="0" marL="115887" rtl="0" algn="l">
                        <a:lnSpc>
                          <a:spcPct val="115000"/>
                        </a:lnSpc>
                        <a:spcBef>
                          <a:spcPts val="1000"/>
                        </a:spcBef>
                        <a:spcAft>
                          <a:spcPts val="0"/>
                        </a:spcAft>
                        <a:buClr>
                          <a:schemeClr val="dk1"/>
                        </a:buClr>
                        <a:buSzPts val="1100"/>
                        <a:buFont typeface="DM Sans"/>
                        <a:buChar char="•"/>
                      </a:pPr>
                      <a:r>
                        <a:rPr lang="es" sz="1100">
                          <a:solidFill>
                            <a:schemeClr val="dk1"/>
                          </a:solidFill>
                          <a:latin typeface="DM Sans"/>
                          <a:ea typeface="DM Sans"/>
                          <a:cs typeface="DM Sans"/>
                          <a:sym typeface="DM Sans"/>
                        </a:rPr>
                        <a:t> Desarrollo de chatbots</a:t>
                      </a:r>
                      <a:endParaRPr sz="1100">
                        <a:solidFill>
                          <a:schemeClr val="dk1"/>
                        </a:solidFill>
                        <a:latin typeface="DM Sans"/>
                        <a:ea typeface="DM Sans"/>
                        <a:cs typeface="DM Sans"/>
                        <a:sym typeface="DM Sans"/>
                      </a:endParaRPr>
                    </a:p>
                    <a:p>
                      <a:pPr indent="0" lvl="0" marL="457200" rtl="0" algn="l">
                        <a:lnSpc>
                          <a:spcPct val="115000"/>
                        </a:lnSpc>
                        <a:spcBef>
                          <a:spcPts val="1000"/>
                        </a:spcBef>
                        <a:spcAft>
                          <a:spcPts val="1000"/>
                        </a:spcAft>
                        <a:buNone/>
                      </a:pPr>
                      <a:r>
                        <a:t/>
                      </a:r>
                      <a:endParaRPr sz="1100">
                        <a:solidFill>
                          <a:schemeClr val="dk1"/>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64" name="Google Shape;464;p82"/>
          <p:cNvSpPr txBox="1"/>
          <p:nvPr/>
        </p:nvSpPr>
        <p:spPr>
          <a:xfrm>
            <a:off x="475495" y="46830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b="1" lang="es" sz="4000" u="none" cap="none" strike="noStrike">
                <a:solidFill>
                  <a:srgbClr val="000000"/>
                </a:solidFill>
                <a:latin typeface="DM Sans"/>
                <a:ea typeface="DM Sans"/>
                <a:cs typeface="DM Sans"/>
                <a:sym typeface="DM Sans"/>
              </a:rPr>
              <a:t>La IA en las Industrias</a:t>
            </a:r>
            <a:endParaRPr b="1" sz="4000">
              <a:latin typeface="DM Sans"/>
              <a:ea typeface="DM Sans"/>
              <a:cs typeface="DM Sans"/>
              <a:sym typeface="DM Sans"/>
            </a:endParaRPr>
          </a:p>
        </p:txBody>
      </p:sp>
      <p:pic>
        <p:nvPicPr>
          <p:cNvPr id="465" name="Google Shape;465;p82"/>
          <p:cNvPicPr preferRelativeResize="0"/>
          <p:nvPr/>
        </p:nvPicPr>
        <p:blipFill>
          <a:blip r:embed="rId3">
            <a:alphaModFix/>
          </a:blip>
          <a:stretch>
            <a:fillRect/>
          </a:stretch>
        </p:blipFill>
        <p:spPr>
          <a:xfrm>
            <a:off x="7811413" y="4768475"/>
            <a:ext cx="1150750" cy="267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graphicFrame>
        <p:nvGraphicFramePr>
          <p:cNvPr id="470" name="Google Shape;470;p83"/>
          <p:cNvGraphicFramePr/>
          <p:nvPr/>
        </p:nvGraphicFramePr>
        <p:xfrm>
          <a:off x="668050" y="1065710"/>
          <a:ext cx="3000000" cy="3000000"/>
        </p:xfrm>
        <a:graphic>
          <a:graphicData uri="http://schemas.openxmlformats.org/drawingml/2006/table">
            <a:tbl>
              <a:tblPr>
                <a:noFill/>
                <a:tableStyleId>{8FC49597-7E1C-4B91-BB1F-1CB35A7D3711}</a:tableStyleId>
              </a:tblPr>
              <a:tblGrid>
                <a:gridCol w="2245000"/>
                <a:gridCol w="2750225"/>
                <a:gridCol w="2933725"/>
              </a:tblGrid>
              <a:tr h="372800">
                <a:tc>
                  <a:txBody>
                    <a:bodyPr/>
                    <a:lstStyle/>
                    <a:p>
                      <a:pPr indent="0" lvl="0" marL="0" rtl="0" algn="ctr">
                        <a:lnSpc>
                          <a:spcPct val="115000"/>
                        </a:lnSpc>
                        <a:spcBef>
                          <a:spcPts val="0"/>
                        </a:spcBef>
                        <a:spcAft>
                          <a:spcPts val="0"/>
                        </a:spcAft>
                        <a:buNone/>
                      </a:pPr>
                      <a:r>
                        <a:rPr b="1" lang="es" sz="1350">
                          <a:latin typeface="DM Sans"/>
                          <a:ea typeface="DM Sans"/>
                          <a:cs typeface="DM Sans"/>
                          <a:sym typeface="DM Sans"/>
                        </a:rPr>
                        <a:t>Transporte</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ctr">
                        <a:lnSpc>
                          <a:spcPct val="115000"/>
                        </a:lnSpc>
                        <a:spcBef>
                          <a:spcPts val="0"/>
                        </a:spcBef>
                        <a:spcAft>
                          <a:spcPts val="0"/>
                        </a:spcAft>
                        <a:buNone/>
                      </a:pPr>
                      <a:r>
                        <a:rPr b="1" lang="es" sz="1350">
                          <a:latin typeface="DM Sans"/>
                          <a:ea typeface="DM Sans"/>
                          <a:cs typeface="DM Sans"/>
                          <a:sym typeface="DM Sans"/>
                        </a:rPr>
                        <a:t>Educación</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ctr">
                        <a:lnSpc>
                          <a:spcPct val="115000"/>
                        </a:lnSpc>
                        <a:spcBef>
                          <a:spcPts val="0"/>
                        </a:spcBef>
                        <a:spcAft>
                          <a:spcPts val="0"/>
                        </a:spcAft>
                        <a:buNone/>
                      </a:pPr>
                      <a:r>
                        <a:rPr b="1" lang="es" sz="1350">
                          <a:latin typeface="DM Sans"/>
                          <a:ea typeface="DM Sans"/>
                          <a:cs typeface="DM Sans"/>
                          <a:sym typeface="DM Sans"/>
                        </a:rPr>
                        <a:t>Entretenimiento y Arte</a:t>
                      </a:r>
                      <a:endParaRPr b="1" sz="1350">
                        <a:latin typeface="DM Sans"/>
                        <a:ea typeface="DM Sans"/>
                        <a:cs typeface="DM Sans"/>
                        <a:sym typeface="DM Sans"/>
                      </a:endParaRPr>
                    </a:p>
                  </a:txBody>
                  <a:tcPr marT="91425" marB="91425" marR="91425" marL="91425">
                    <a:solidFill>
                      <a:srgbClr val="EAFF6A"/>
                    </a:solidFill>
                  </a:tcPr>
                </a:tc>
              </a:tr>
              <a:tr h="2764575">
                <a:tc>
                  <a:txBody>
                    <a:bodyPr/>
                    <a:lstStyle/>
                    <a:p>
                      <a:pPr indent="0" lvl="0" marL="0" rtl="0" algn="l">
                        <a:lnSpc>
                          <a:spcPct val="115000"/>
                        </a:lnSpc>
                        <a:spcBef>
                          <a:spcPts val="0"/>
                        </a:spcBef>
                        <a:spcAft>
                          <a:spcPts val="0"/>
                        </a:spcAft>
                        <a:buNone/>
                      </a:pPr>
                      <a:r>
                        <a:rPr lang="es" sz="1100">
                          <a:solidFill>
                            <a:schemeClr val="dk1"/>
                          </a:solidFill>
                          <a:latin typeface="DM Sans"/>
                          <a:ea typeface="DM Sans"/>
                          <a:cs typeface="DM Sans"/>
                          <a:sym typeface="DM Sans"/>
                        </a:rPr>
                        <a:t>• Vehículos autónomos.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100">
                          <a:solidFill>
                            <a:schemeClr val="dk1"/>
                          </a:solidFill>
                          <a:latin typeface="DM Sans"/>
                          <a:ea typeface="DM Sans"/>
                          <a:cs typeface="DM Sans"/>
                          <a:sym typeface="DM Sans"/>
                        </a:rPr>
                        <a:t>• Aviones autónomos sin piloto.</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100">
                          <a:solidFill>
                            <a:schemeClr val="dk1"/>
                          </a:solidFill>
                          <a:latin typeface="DM Sans"/>
                          <a:ea typeface="DM Sans"/>
                          <a:cs typeface="DM Sans"/>
                          <a:sym typeface="DM Sans"/>
                        </a:rPr>
                        <a:t>• Robots como repositores. </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100">
                          <a:solidFill>
                            <a:schemeClr val="dk1"/>
                          </a:solidFill>
                          <a:latin typeface="DM Sans"/>
                          <a:ea typeface="DM Sans"/>
                          <a:cs typeface="DM Sans"/>
                          <a:sym typeface="DM Sans"/>
                        </a:rPr>
                        <a:t>• Robots que facilitan información a clientes.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lang="es" sz="1100">
                          <a:solidFill>
                            <a:schemeClr val="dk1"/>
                          </a:solidFill>
                          <a:latin typeface="DM Sans"/>
                          <a:ea typeface="DM Sans"/>
                          <a:cs typeface="DM Sans"/>
                          <a:sym typeface="DM Sans"/>
                        </a:rPr>
                        <a:t>• Uso de Drones a gran escala.</a:t>
                      </a:r>
                      <a:endParaRPr sz="1100">
                        <a:solidFill>
                          <a:schemeClr val="dk1"/>
                        </a:solidFill>
                        <a:latin typeface="DM Sans"/>
                        <a:ea typeface="DM Sans"/>
                        <a:cs typeface="DM Sans"/>
                        <a:sym typeface="DM Sans"/>
                      </a:endParaRPr>
                    </a:p>
                  </a:txBody>
                  <a:tcPr marT="91425" marB="91425" marR="91425" marL="91425"/>
                </a:tc>
                <a:tc>
                  <a:txBody>
                    <a:bodyPr/>
                    <a:lstStyle/>
                    <a:p>
                      <a:pPr indent="0" lvl="0" marL="0" rtl="0" algn="l">
                        <a:lnSpc>
                          <a:spcPct val="115000"/>
                        </a:lnSpc>
                        <a:spcBef>
                          <a:spcPts val="0"/>
                        </a:spcBef>
                        <a:spcAft>
                          <a:spcPts val="0"/>
                        </a:spcAft>
                        <a:buNone/>
                      </a:pPr>
                      <a:r>
                        <a:rPr lang="es" sz="1100">
                          <a:solidFill>
                            <a:schemeClr val="dk1"/>
                          </a:solidFill>
                          <a:latin typeface="DM Sans"/>
                          <a:ea typeface="DM Sans"/>
                          <a:cs typeface="DM Sans"/>
                          <a:sym typeface="DM Sans"/>
                        </a:rPr>
                        <a:t>• Plataformas de aprendizaje personalizadas según habilidades.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100">
                          <a:solidFill>
                            <a:schemeClr val="dk1"/>
                          </a:solidFill>
                          <a:latin typeface="DM Sans"/>
                          <a:ea typeface="DM Sans"/>
                          <a:cs typeface="DM Sans"/>
                          <a:sym typeface="DM Sans"/>
                        </a:rPr>
                        <a:t>• Tutores de inteligencia artificial personalizados.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100">
                          <a:solidFill>
                            <a:schemeClr val="dk1"/>
                          </a:solidFill>
                          <a:latin typeface="DM Sans"/>
                          <a:ea typeface="DM Sans"/>
                          <a:cs typeface="DM Sans"/>
                          <a:sym typeface="DM Sans"/>
                        </a:rPr>
                        <a:t>• Juegos personalizados.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lang="es" sz="1100">
                          <a:solidFill>
                            <a:schemeClr val="dk1"/>
                          </a:solidFill>
                          <a:latin typeface="DM Sans"/>
                          <a:ea typeface="DM Sans"/>
                          <a:cs typeface="DM Sans"/>
                          <a:sym typeface="DM Sans"/>
                        </a:rPr>
                        <a:t>• Chatbots orientados a los procesos de orientación educativa.</a:t>
                      </a:r>
                      <a:endParaRPr sz="1100">
                        <a:solidFill>
                          <a:schemeClr val="dk1"/>
                        </a:solidFill>
                        <a:latin typeface="DM Sans"/>
                        <a:ea typeface="DM Sans"/>
                        <a:cs typeface="DM Sans"/>
                        <a:sym typeface="DM Sans"/>
                      </a:endParaRPr>
                    </a:p>
                  </a:txBody>
                  <a:tcPr marT="91425" marB="91425" marR="91425" marL="91425"/>
                </a:tc>
                <a:tc>
                  <a:txBody>
                    <a:bodyPr/>
                    <a:lstStyle/>
                    <a:p>
                      <a:pPr indent="0" lvl="0" marL="0" rtl="0" algn="just">
                        <a:lnSpc>
                          <a:spcPct val="115000"/>
                        </a:lnSpc>
                        <a:spcBef>
                          <a:spcPts val="0"/>
                        </a:spcBef>
                        <a:spcAft>
                          <a:spcPts val="0"/>
                        </a:spcAft>
                        <a:buClr>
                          <a:schemeClr val="dk1"/>
                        </a:buClr>
                        <a:buFont typeface="Arial"/>
                        <a:buNone/>
                      </a:pPr>
                      <a:r>
                        <a:rPr lang="es" sz="1100">
                          <a:solidFill>
                            <a:schemeClr val="dk1"/>
                          </a:solidFill>
                          <a:latin typeface="DM Sans"/>
                          <a:ea typeface="DM Sans"/>
                          <a:cs typeface="DM Sans"/>
                          <a:sym typeface="DM Sans"/>
                        </a:rPr>
                        <a:t>• Trailers de películas editados por IA.</a:t>
                      </a:r>
                      <a:endParaRPr sz="110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Reconocimiento y análisis facial, que determinará la reacción de la audiencia a determinados tipos de contenido.</a:t>
                      </a:r>
                      <a:endParaRPr sz="110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Font typeface="Arial"/>
                        <a:buNone/>
                      </a:pPr>
                      <a:r>
                        <a:rPr lang="es" sz="1100">
                          <a:solidFill>
                            <a:schemeClr val="dk1"/>
                          </a:solidFill>
                          <a:latin typeface="DM Sans"/>
                          <a:ea typeface="DM Sans"/>
                          <a:cs typeface="DM Sans"/>
                          <a:sym typeface="DM Sans"/>
                        </a:rPr>
                        <a:t>• Canciones producidas por IA.</a:t>
                      </a:r>
                      <a:endParaRPr sz="110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Clr>
                          <a:schemeClr val="dk1"/>
                        </a:buClr>
                        <a:buFont typeface="Arial"/>
                        <a:buNone/>
                      </a:pPr>
                      <a:r>
                        <a:rPr lang="es" sz="1100">
                          <a:solidFill>
                            <a:schemeClr val="dk1"/>
                          </a:solidFill>
                          <a:latin typeface="DM Sans"/>
                          <a:ea typeface="DM Sans"/>
                          <a:cs typeface="DM Sans"/>
                          <a:sym typeface="DM Sans"/>
                        </a:rPr>
                        <a:t>• Imitación y creación de obras de artistas consagrados.</a:t>
                      </a:r>
                      <a:endParaRPr sz="1100">
                        <a:solidFill>
                          <a:schemeClr val="dk1"/>
                        </a:solidFill>
                        <a:latin typeface="DM Sans"/>
                        <a:ea typeface="DM Sans"/>
                        <a:cs typeface="DM Sans"/>
                        <a:sym typeface="DM Sans"/>
                      </a:endParaRPr>
                    </a:p>
                  </a:txBody>
                  <a:tcPr marT="91425" marB="91425" marR="91425" marL="91425"/>
                </a:tc>
              </a:tr>
            </a:tbl>
          </a:graphicData>
        </a:graphic>
      </p:graphicFrame>
      <p:pic>
        <p:nvPicPr>
          <p:cNvPr id="471" name="Google Shape;471;p8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graphicFrame>
        <p:nvGraphicFramePr>
          <p:cNvPr id="476" name="Google Shape;476;p84"/>
          <p:cNvGraphicFramePr/>
          <p:nvPr/>
        </p:nvGraphicFramePr>
        <p:xfrm>
          <a:off x="607525" y="995172"/>
          <a:ext cx="3000000" cy="3000000"/>
        </p:xfrm>
        <a:graphic>
          <a:graphicData uri="http://schemas.openxmlformats.org/drawingml/2006/table">
            <a:tbl>
              <a:tblPr>
                <a:noFill/>
                <a:tableStyleId>{8FC49597-7E1C-4B91-BB1F-1CB35A7D3711}</a:tableStyleId>
              </a:tblPr>
              <a:tblGrid>
                <a:gridCol w="2245000"/>
                <a:gridCol w="2750225"/>
                <a:gridCol w="2933725"/>
              </a:tblGrid>
              <a:tr h="372800">
                <a:tc>
                  <a:txBody>
                    <a:bodyPr/>
                    <a:lstStyle/>
                    <a:p>
                      <a:pPr indent="0" lvl="0" marL="0" rtl="0" algn="ctr">
                        <a:spcBef>
                          <a:spcPts val="0"/>
                        </a:spcBef>
                        <a:spcAft>
                          <a:spcPts val="0"/>
                        </a:spcAft>
                        <a:buNone/>
                      </a:pPr>
                      <a:r>
                        <a:rPr b="1" lang="es" sz="1350">
                          <a:latin typeface="DM Sans"/>
                          <a:ea typeface="DM Sans"/>
                          <a:cs typeface="DM Sans"/>
                          <a:sym typeface="DM Sans"/>
                        </a:rPr>
                        <a:t>Food Tech</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Banca</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Manufactura</a:t>
                      </a:r>
                      <a:endParaRPr b="1" sz="1350">
                        <a:latin typeface="DM Sans"/>
                        <a:ea typeface="DM Sans"/>
                        <a:cs typeface="DM Sans"/>
                        <a:sym typeface="DM Sans"/>
                      </a:endParaRPr>
                    </a:p>
                  </a:txBody>
                  <a:tcPr marT="91425" marB="91425" marR="91425" marL="91425">
                    <a:solidFill>
                      <a:srgbClr val="EAFF6A"/>
                    </a:solidFill>
                  </a:tcPr>
                </a:tc>
              </a:tr>
              <a:tr h="2764575">
                <a:tc>
                  <a:txBody>
                    <a:bodyPr/>
                    <a:lstStyle/>
                    <a:p>
                      <a:pPr indent="0" lvl="0" marL="0" rtl="0" algn="l">
                        <a:lnSpc>
                          <a:spcPct val="115000"/>
                        </a:lnSpc>
                        <a:spcBef>
                          <a:spcPts val="0"/>
                        </a:spcBef>
                        <a:spcAft>
                          <a:spcPts val="0"/>
                        </a:spcAft>
                        <a:buNone/>
                      </a:pPr>
                      <a:r>
                        <a:rPr lang="es" sz="1100">
                          <a:solidFill>
                            <a:schemeClr val="dk1"/>
                          </a:solidFill>
                          <a:latin typeface="DM Sans"/>
                          <a:ea typeface="DM Sans"/>
                          <a:cs typeface="DM Sans"/>
                          <a:sym typeface="DM Sans"/>
                        </a:rPr>
                        <a:t>• Sistemas capaces de generar tazas de té (Arya)</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100">
                          <a:solidFill>
                            <a:schemeClr val="dk1"/>
                          </a:solidFill>
                          <a:latin typeface="DM Sans"/>
                          <a:ea typeface="DM Sans"/>
                          <a:cs typeface="DM Sans"/>
                          <a:sym typeface="DM Sans"/>
                        </a:rPr>
                        <a:t>• Sistemas de IA para ordenamiento de alimentos y empaquetado (Tomra Systems ASA)</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rPr lang="es" sz="1100">
                          <a:solidFill>
                            <a:schemeClr val="dk1"/>
                          </a:solidFill>
                          <a:latin typeface="DM Sans"/>
                          <a:ea typeface="DM Sans"/>
                          <a:cs typeface="DM Sans"/>
                          <a:sym typeface="DM Sans"/>
                        </a:rPr>
                        <a:t>• IA para identificar efectos en suelos fértiles.</a:t>
                      </a:r>
                      <a:endParaRPr sz="1100">
                        <a:solidFill>
                          <a:schemeClr val="dk1"/>
                        </a:solidFill>
                        <a:latin typeface="DM Sans"/>
                        <a:ea typeface="DM Sans"/>
                        <a:cs typeface="DM Sans"/>
                        <a:sym typeface="DM Sans"/>
                      </a:endParaRPr>
                    </a:p>
                  </a:txBody>
                  <a:tcPr marT="91425" marB="91425" marR="91425" marL="91425"/>
                </a:tc>
                <a:tc>
                  <a:txBody>
                    <a:bodyPr/>
                    <a:lstStyle/>
                    <a:p>
                      <a:pPr indent="0" lvl="0" marL="0" rtl="0" algn="l">
                        <a:lnSpc>
                          <a:spcPct val="115000"/>
                        </a:lnSpc>
                        <a:spcBef>
                          <a:spcPts val="0"/>
                        </a:spcBef>
                        <a:spcAft>
                          <a:spcPts val="0"/>
                        </a:spcAft>
                        <a:buNone/>
                      </a:pPr>
                      <a:r>
                        <a:rPr lang="es" sz="1100">
                          <a:solidFill>
                            <a:schemeClr val="dk1"/>
                          </a:solidFill>
                          <a:latin typeface="DM Sans"/>
                          <a:ea typeface="DM Sans"/>
                          <a:cs typeface="DM Sans"/>
                          <a:sym typeface="DM Sans"/>
                        </a:rPr>
                        <a:t>• Agentes humanos siendo reemplazados por robots o chatbots.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100">
                          <a:solidFill>
                            <a:schemeClr val="dk1"/>
                          </a:solidFill>
                          <a:latin typeface="DM Sans"/>
                          <a:ea typeface="DM Sans"/>
                          <a:cs typeface="DM Sans"/>
                          <a:sym typeface="DM Sans"/>
                        </a:rPr>
                        <a:t>• Recomendaciones de inversión con robots.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100">
                          <a:solidFill>
                            <a:schemeClr val="dk1"/>
                          </a:solidFill>
                          <a:latin typeface="DM Sans"/>
                          <a:ea typeface="DM Sans"/>
                          <a:cs typeface="DM Sans"/>
                          <a:sym typeface="DM Sans"/>
                        </a:rPr>
                        <a:t>• Reducción en tiempos de reclamos.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rPr lang="es" sz="1100">
                          <a:solidFill>
                            <a:schemeClr val="dk1"/>
                          </a:solidFill>
                          <a:latin typeface="DM Sans"/>
                          <a:ea typeface="DM Sans"/>
                          <a:cs typeface="DM Sans"/>
                          <a:sym typeface="DM Sans"/>
                        </a:rPr>
                        <a:t>• Detección de fraude en transacciones.</a:t>
                      </a:r>
                      <a:endParaRPr sz="1100">
                        <a:solidFill>
                          <a:schemeClr val="dk1"/>
                        </a:solidFill>
                        <a:latin typeface="DM Sans"/>
                        <a:ea typeface="DM Sans"/>
                        <a:cs typeface="DM Sans"/>
                        <a:sym typeface="DM Sans"/>
                      </a:endParaRPr>
                    </a:p>
                  </a:txBody>
                  <a:tcPr marT="91425" marB="91425" marR="91425" marL="91425"/>
                </a:tc>
                <a:tc>
                  <a:txBody>
                    <a:bodyPr/>
                    <a:lstStyle/>
                    <a:p>
                      <a:pPr indent="0" lvl="0" marL="0" rtl="0" algn="just">
                        <a:lnSpc>
                          <a:spcPct val="115000"/>
                        </a:lnSpc>
                        <a:spcBef>
                          <a:spcPts val="0"/>
                        </a:spcBef>
                        <a:spcAft>
                          <a:spcPts val="0"/>
                        </a:spcAft>
                        <a:buClr>
                          <a:schemeClr val="dk1"/>
                        </a:buClr>
                        <a:buFont typeface="Arial"/>
                        <a:buNone/>
                      </a:pPr>
                      <a:r>
                        <a:rPr lang="es" sz="1100">
                          <a:solidFill>
                            <a:schemeClr val="dk1"/>
                          </a:solidFill>
                          <a:latin typeface="DM Sans"/>
                          <a:ea typeface="DM Sans"/>
                          <a:cs typeface="DM Sans"/>
                          <a:sym typeface="DM Sans"/>
                        </a:rPr>
                        <a:t>• IA utilizada en diferentes líneas de operación para mejorar eficiencia.</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 sz="1100">
                          <a:solidFill>
                            <a:schemeClr val="dk1"/>
                          </a:solidFill>
                          <a:latin typeface="DM Sans"/>
                          <a:ea typeface="DM Sans"/>
                          <a:cs typeface="DM Sans"/>
                          <a:sym typeface="DM Sans"/>
                        </a:rPr>
                        <a:t>• Mantenimiento </a:t>
                      </a:r>
                      <a:r>
                        <a:rPr lang="es" sz="1100">
                          <a:solidFill>
                            <a:schemeClr val="dk1"/>
                          </a:solidFill>
                          <a:latin typeface="DM Sans"/>
                          <a:ea typeface="DM Sans"/>
                          <a:cs typeface="DM Sans"/>
                          <a:sym typeface="DM Sans"/>
                        </a:rPr>
                        <a:t>predictivo y preventivo</a:t>
                      </a:r>
                      <a:r>
                        <a:rPr lang="es" sz="1100">
                          <a:solidFill>
                            <a:schemeClr val="dk1"/>
                          </a:solidFill>
                          <a:latin typeface="DM Sans"/>
                          <a:ea typeface="DM Sans"/>
                          <a:cs typeface="DM Sans"/>
                          <a:sym typeface="DM Sans"/>
                        </a:rPr>
                        <a:t> con IA.</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 sz="1100">
                          <a:solidFill>
                            <a:schemeClr val="dk1"/>
                          </a:solidFill>
                          <a:latin typeface="DM Sans"/>
                          <a:ea typeface="DM Sans"/>
                          <a:cs typeface="DM Sans"/>
                          <a:sym typeface="DM Sans"/>
                        </a:rPr>
                        <a:t>• Identificación de errores en las </a:t>
                      </a:r>
                      <a:r>
                        <a:rPr lang="es" sz="1100">
                          <a:solidFill>
                            <a:schemeClr val="dk1"/>
                          </a:solidFill>
                          <a:latin typeface="DM Sans"/>
                          <a:ea typeface="DM Sans"/>
                          <a:cs typeface="DM Sans"/>
                          <a:sym typeface="DM Sans"/>
                        </a:rPr>
                        <a:t>funcionalidades</a:t>
                      </a:r>
                      <a:r>
                        <a:rPr lang="es" sz="1100">
                          <a:solidFill>
                            <a:schemeClr val="dk1"/>
                          </a:solidFill>
                          <a:latin typeface="DM Sans"/>
                          <a:ea typeface="DM Sans"/>
                          <a:cs typeface="DM Sans"/>
                          <a:sym typeface="DM Sans"/>
                        </a:rPr>
                        <a:t> de productos.</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 sz="1100">
                          <a:solidFill>
                            <a:schemeClr val="dk1"/>
                          </a:solidFill>
                          <a:latin typeface="DM Sans"/>
                          <a:ea typeface="DM Sans"/>
                          <a:cs typeface="DM Sans"/>
                          <a:sym typeface="DM Sans"/>
                        </a:rPr>
                        <a:t>• Reducción de costos en </a:t>
                      </a:r>
                      <a:r>
                        <a:rPr lang="es" sz="1100">
                          <a:solidFill>
                            <a:schemeClr val="dk1"/>
                          </a:solidFill>
                          <a:latin typeface="DM Sans"/>
                          <a:ea typeface="DM Sans"/>
                          <a:cs typeface="DM Sans"/>
                          <a:sym typeface="DM Sans"/>
                        </a:rPr>
                        <a:t>producción y ensamblado.</a:t>
                      </a:r>
                      <a:endParaRPr sz="110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t/>
                      </a:r>
                      <a:endParaRPr sz="1100">
                        <a:solidFill>
                          <a:schemeClr val="dk1"/>
                        </a:solidFill>
                        <a:latin typeface="DM Sans"/>
                        <a:ea typeface="DM Sans"/>
                        <a:cs typeface="DM Sans"/>
                        <a:sym typeface="DM Sans"/>
                      </a:endParaRPr>
                    </a:p>
                  </a:txBody>
                  <a:tcPr marT="91425" marB="91425" marR="91425" marL="91425"/>
                </a:tc>
              </a:tr>
            </a:tbl>
          </a:graphicData>
        </a:graphic>
      </p:graphicFrame>
      <p:pic>
        <p:nvPicPr>
          <p:cNvPr id="477" name="Google Shape;477;p8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5"/>
          <p:cNvSpPr txBox="1"/>
          <p:nvPr/>
        </p:nvSpPr>
        <p:spPr>
          <a:xfrm>
            <a:off x="1461300"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Programas y Algoritmos de IA</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rgbClr val="000000"/>
              </a:buClr>
              <a:buSzPts val="1100"/>
              <a:buFont typeface="Arial"/>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6"/>
          <p:cNvSpPr txBox="1"/>
          <p:nvPr/>
        </p:nvSpPr>
        <p:spPr>
          <a:xfrm>
            <a:off x="1038300" y="1391675"/>
            <a:ext cx="7067400" cy="10170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 sz="1350">
                <a:latin typeface="DM Sans"/>
                <a:ea typeface="DM Sans"/>
                <a:cs typeface="DM Sans"/>
                <a:sym typeface="DM Sans"/>
              </a:rPr>
              <a:t>RankBrain </a:t>
            </a:r>
            <a:r>
              <a:rPr lang="es" sz="1350">
                <a:latin typeface="DM Sans"/>
                <a:ea typeface="DM Sans"/>
                <a:cs typeface="DM Sans"/>
                <a:sym typeface="DM Sans"/>
              </a:rPr>
              <a:t>es un a</a:t>
            </a:r>
            <a:r>
              <a:rPr i="0" lang="es" sz="1350" u="none" cap="none" strike="noStrike">
                <a:solidFill>
                  <a:srgbClr val="000000"/>
                </a:solidFill>
                <a:latin typeface="DM Sans"/>
                <a:ea typeface="DM Sans"/>
                <a:cs typeface="DM Sans"/>
                <a:sym typeface="DM Sans"/>
              </a:rPr>
              <a:t>lgoritmo que aprende el sistema de inteligencia artificial, cuyo uso fue confirmado por Google el 26 de octubre de 2015. Ayuda a Google a </a:t>
            </a:r>
            <a:r>
              <a:rPr b="1" i="0" lang="es" sz="1350" u="none" cap="none" strike="noStrike">
                <a:solidFill>
                  <a:srgbClr val="000000"/>
                </a:solidFill>
                <a:latin typeface="DM Sans"/>
                <a:ea typeface="DM Sans"/>
                <a:cs typeface="DM Sans"/>
                <a:sym typeface="DM Sans"/>
              </a:rPr>
              <a:t>procesar</a:t>
            </a:r>
            <a:r>
              <a:rPr i="0" lang="es" sz="1350" u="none" cap="none" strike="noStrike">
                <a:solidFill>
                  <a:srgbClr val="000000"/>
                </a:solidFill>
                <a:latin typeface="DM Sans"/>
                <a:ea typeface="DM Sans"/>
                <a:cs typeface="DM Sans"/>
                <a:sym typeface="DM Sans"/>
              </a:rPr>
              <a:t> los resultados de búsqueda y </a:t>
            </a:r>
            <a:r>
              <a:rPr b="1" i="0" lang="es" sz="1350" u="none" cap="none" strike="noStrike">
                <a:solidFill>
                  <a:srgbClr val="000000"/>
                </a:solidFill>
                <a:latin typeface="DM Sans"/>
                <a:ea typeface="DM Sans"/>
                <a:cs typeface="DM Sans"/>
                <a:sym typeface="DM Sans"/>
              </a:rPr>
              <a:t>proporcionar</a:t>
            </a:r>
            <a:r>
              <a:rPr i="0" lang="es" sz="1350" u="none" cap="none" strike="noStrike">
                <a:solidFill>
                  <a:srgbClr val="000000"/>
                </a:solidFill>
                <a:latin typeface="DM Sans"/>
                <a:ea typeface="DM Sans"/>
                <a:cs typeface="DM Sans"/>
                <a:sym typeface="DM Sans"/>
              </a:rPr>
              <a:t> resultados de búsqueda más relevantes para los usuarios.​</a:t>
            </a:r>
            <a:endParaRPr i="0" sz="1350" u="none" cap="none" strike="noStrike">
              <a:solidFill>
                <a:srgbClr val="000000"/>
              </a:solidFill>
              <a:latin typeface="DM Sans"/>
              <a:ea typeface="DM Sans"/>
              <a:cs typeface="DM Sans"/>
              <a:sym typeface="DM Sans"/>
            </a:endParaRPr>
          </a:p>
        </p:txBody>
      </p:sp>
      <p:pic>
        <p:nvPicPr>
          <p:cNvPr id="488" name="Google Shape;488;p86"/>
          <p:cNvPicPr preferRelativeResize="0"/>
          <p:nvPr/>
        </p:nvPicPr>
        <p:blipFill rotWithShape="1">
          <a:blip r:embed="rId3">
            <a:alphaModFix/>
          </a:blip>
          <a:srcRect b="8805" l="0" r="0" t="22404"/>
          <a:stretch/>
        </p:blipFill>
        <p:spPr>
          <a:xfrm>
            <a:off x="2654613" y="2783125"/>
            <a:ext cx="3834781" cy="1644000"/>
          </a:xfrm>
          <a:prstGeom prst="rect">
            <a:avLst/>
          </a:prstGeom>
          <a:noFill/>
          <a:ln>
            <a:noFill/>
          </a:ln>
        </p:spPr>
      </p:pic>
      <p:pic>
        <p:nvPicPr>
          <p:cNvPr id="489" name="Google Shape;489;p86"/>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Introducción</a:t>
            </a:r>
            <a:endParaRPr b="1" sz="4000">
              <a:solidFill>
                <a:srgbClr val="EAFF6A"/>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7"/>
          <p:cNvSpPr txBox="1"/>
          <p:nvPr/>
        </p:nvSpPr>
        <p:spPr>
          <a:xfrm>
            <a:off x="4923625" y="2643625"/>
            <a:ext cx="3246300" cy="17340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Desarrollado por IBM, este software de comunicación fue optimizado para plantear y</a:t>
            </a:r>
            <a:r>
              <a:rPr lang="es" sz="1350">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responder a preguntas, en lenguaje natural.</a:t>
            </a:r>
            <a:endParaRPr i="0" sz="1350" u="none" cap="none" strike="noStrike">
              <a:solidFill>
                <a:srgbClr val="000000"/>
              </a:solidFill>
              <a:latin typeface="DM Sans"/>
              <a:ea typeface="DM Sans"/>
              <a:cs typeface="DM Sans"/>
              <a:sym typeface="DM Sans"/>
            </a:endParaRPr>
          </a:p>
          <a:p>
            <a:pPr indent="0" lvl="0" marL="0" marR="0" rtl="0" algn="ctr">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Las empresas médicas lo utilizan para obtener datos de los asegurados y comprobar sus historiales médicos. </a:t>
            </a:r>
            <a:endParaRPr i="0" sz="1350" u="none" cap="none" strike="noStrike">
              <a:solidFill>
                <a:srgbClr val="000000"/>
              </a:solidFill>
              <a:latin typeface="DM Sans"/>
              <a:ea typeface="DM Sans"/>
              <a:cs typeface="DM Sans"/>
              <a:sym typeface="DM Sans"/>
            </a:endParaRPr>
          </a:p>
        </p:txBody>
      </p:sp>
      <p:sp>
        <p:nvSpPr>
          <p:cNvPr id="495" name="Google Shape;495;p87"/>
          <p:cNvSpPr txBox="1"/>
          <p:nvPr/>
        </p:nvSpPr>
        <p:spPr>
          <a:xfrm>
            <a:off x="789700" y="2125774"/>
            <a:ext cx="32634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latin typeface="DM Sans"/>
                <a:ea typeface="DM Sans"/>
                <a:cs typeface="DM Sans"/>
                <a:sym typeface="DM Sans"/>
              </a:rPr>
              <a:t>Alexa, </a:t>
            </a:r>
            <a:r>
              <a:rPr b="1" lang="es" sz="1350">
                <a:solidFill>
                  <a:schemeClr val="dk1"/>
                </a:solidFill>
                <a:latin typeface="DM Sans"/>
                <a:ea typeface="DM Sans"/>
                <a:cs typeface="DM Sans"/>
                <a:sym typeface="DM Sans"/>
              </a:rPr>
              <a:t>Siri, </a:t>
            </a:r>
            <a:r>
              <a:rPr b="1" lang="es" sz="1350">
                <a:latin typeface="DM Sans"/>
                <a:ea typeface="DM Sans"/>
                <a:cs typeface="DM Sans"/>
                <a:sym typeface="DM Sans"/>
              </a:rPr>
              <a:t>Cortana</a:t>
            </a:r>
            <a:endParaRPr b="1" sz="1350">
              <a:latin typeface="DM Sans"/>
              <a:ea typeface="DM Sans"/>
              <a:cs typeface="DM Sans"/>
              <a:sym typeface="DM Sans"/>
            </a:endParaRPr>
          </a:p>
        </p:txBody>
      </p:sp>
      <p:sp>
        <p:nvSpPr>
          <p:cNvPr id="496" name="Google Shape;496;p87"/>
          <p:cNvSpPr txBox="1"/>
          <p:nvPr/>
        </p:nvSpPr>
        <p:spPr>
          <a:xfrm>
            <a:off x="910525" y="2716975"/>
            <a:ext cx="29799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La inteligencia artificial de los asistentes de voz de Apple, Amazon y Microsoft son conocidos por la mayoría sus usuarios. La función de voz de estos asistentes está basada en tecnología IA.</a:t>
            </a:r>
            <a:endParaRPr sz="1350">
              <a:latin typeface="DM Sans"/>
              <a:ea typeface="DM Sans"/>
              <a:cs typeface="DM Sans"/>
              <a:sym typeface="DM Sans"/>
            </a:endParaRPr>
          </a:p>
        </p:txBody>
      </p:sp>
      <p:sp>
        <p:nvSpPr>
          <p:cNvPr id="497" name="Google Shape;497;p87"/>
          <p:cNvSpPr txBox="1"/>
          <p:nvPr/>
        </p:nvSpPr>
        <p:spPr>
          <a:xfrm>
            <a:off x="5587375" y="2125775"/>
            <a:ext cx="19188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latin typeface="DM Sans"/>
                <a:ea typeface="DM Sans"/>
                <a:cs typeface="DM Sans"/>
                <a:sym typeface="DM Sans"/>
              </a:rPr>
              <a:t>Watson</a:t>
            </a:r>
            <a:endParaRPr b="1" sz="1350">
              <a:latin typeface="DM Sans"/>
              <a:ea typeface="DM Sans"/>
              <a:cs typeface="DM Sans"/>
              <a:sym typeface="DM Sans"/>
            </a:endParaRPr>
          </a:p>
        </p:txBody>
      </p:sp>
      <p:pic>
        <p:nvPicPr>
          <p:cNvPr id="498" name="Google Shape;498;p87"/>
          <p:cNvPicPr preferRelativeResize="0"/>
          <p:nvPr/>
        </p:nvPicPr>
        <p:blipFill>
          <a:blip r:embed="rId3">
            <a:alphaModFix/>
          </a:blip>
          <a:stretch>
            <a:fillRect/>
          </a:stretch>
        </p:blipFill>
        <p:spPr>
          <a:xfrm>
            <a:off x="1968348" y="1010765"/>
            <a:ext cx="864286" cy="806260"/>
          </a:xfrm>
          <a:prstGeom prst="rect">
            <a:avLst/>
          </a:prstGeom>
          <a:noFill/>
          <a:ln>
            <a:noFill/>
          </a:ln>
        </p:spPr>
      </p:pic>
      <p:pic>
        <p:nvPicPr>
          <p:cNvPr id="499" name="Google Shape;499;p87"/>
          <p:cNvPicPr preferRelativeResize="0"/>
          <p:nvPr/>
        </p:nvPicPr>
        <p:blipFill rotWithShape="1">
          <a:blip r:embed="rId4">
            <a:alphaModFix/>
          </a:blip>
          <a:srcRect b="0" l="0" r="75257" t="0"/>
          <a:stretch/>
        </p:blipFill>
        <p:spPr>
          <a:xfrm>
            <a:off x="1061082" y="992400"/>
            <a:ext cx="864302" cy="806281"/>
          </a:xfrm>
          <a:prstGeom prst="rect">
            <a:avLst/>
          </a:prstGeom>
          <a:noFill/>
          <a:ln>
            <a:noFill/>
          </a:ln>
        </p:spPr>
      </p:pic>
      <p:pic>
        <p:nvPicPr>
          <p:cNvPr id="500" name="Google Shape;500;p87"/>
          <p:cNvPicPr preferRelativeResize="0"/>
          <p:nvPr/>
        </p:nvPicPr>
        <p:blipFill>
          <a:blip r:embed="rId5">
            <a:alphaModFix/>
          </a:blip>
          <a:stretch>
            <a:fillRect/>
          </a:stretch>
        </p:blipFill>
        <p:spPr>
          <a:xfrm>
            <a:off x="2832633" y="1001027"/>
            <a:ext cx="777642" cy="806281"/>
          </a:xfrm>
          <a:prstGeom prst="rect">
            <a:avLst/>
          </a:prstGeom>
          <a:noFill/>
          <a:ln>
            <a:noFill/>
          </a:ln>
        </p:spPr>
      </p:pic>
      <p:pic>
        <p:nvPicPr>
          <p:cNvPr id="501" name="Google Shape;501;p87"/>
          <p:cNvPicPr preferRelativeResize="0"/>
          <p:nvPr/>
        </p:nvPicPr>
        <p:blipFill>
          <a:blip r:embed="rId6">
            <a:alphaModFix/>
          </a:blip>
          <a:stretch>
            <a:fillRect/>
          </a:stretch>
        </p:blipFill>
        <p:spPr>
          <a:xfrm>
            <a:off x="6014301" y="951694"/>
            <a:ext cx="900275" cy="887695"/>
          </a:xfrm>
          <a:prstGeom prst="rect">
            <a:avLst/>
          </a:prstGeom>
          <a:noFill/>
          <a:ln>
            <a:noFill/>
          </a:ln>
        </p:spPr>
      </p:pic>
      <p:pic>
        <p:nvPicPr>
          <p:cNvPr id="502" name="Google Shape;502;p87"/>
          <p:cNvPicPr preferRelativeResize="0"/>
          <p:nvPr/>
        </p:nvPicPr>
        <p:blipFill>
          <a:blip r:embed="rId7">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8"/>
          <p:cNvSpPr txBox="1"/>
          <p:nvPr/>
        </p:nvSpPr>
        <p:spPr>
          <a:xfrm>
            <a:off x="1207650" y="1891488"/>
            <a:ext cx="15921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latin typeface="DM Sans"/>
                <a:ea typeface="DM Sans"/>
                <a:cs typeface="DM Sans"/>
                <a:sym typeface="DM Sans"/>
              </a:rPr>
              <a:t>TensorFlow</a:t>
            </a:r>
            <a:endParaRPr b="1" sz="1350">
              <a:latin typeface="DM Sans"/>
              <a:ea typeface="DM Sans"/>
              <a:cs typeface="DM Sans"/>
              <a:sym typeface="DM Sans"/>
            </a:endParaRPr>
          </a:p>
        </p:txBody>
      </p:sp>
      <p:sp>
        <p:nvSpPr>
          <p:cNvPr id="508" name="Google Shape;508;p88"/>
          <p:cNvSpPr txBox="1"/>
          <p:nvPr/>
        </p:nvSpPr>
        <p:spPr>
          <a:xfrm>
            <a:off x="475500" y="2376463"/>
            <a:ext cx="3056400" cy="206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En 2015, Google puso a disposición de los usuarios este software inteligente, de forma gratuita, para impulsar el desarrollo de proyectos IA. Se utiliza en varios productos de Google, incluyendo el reconocimiento de voz de Gmail y Google Search.</a:t>
            </a:r>
            <a:endParaRPr sz="1350">
              <a:solidFill>
                <a:schemeClr val="dk1"/>
              </a:solidFill>
              <a:latin typeface="DM Sans"/>
              <a:ea typeface="DM Sans"/>
              <a:cs typeface="DM Sans"/>
              <a:sym typeface="DM Sans"/>
            </a:endParaRPr>
          </a:p>
        </p:txBody>
      </p:sp>
      <p:sp>
        <p:nvSpPr>
          <p:cNvPr id="509" name="Google Shape;509;p88"/>
          <p:cNvSpPr txBox="1"/>
          <p:nvPr/>
        </p:nvSpPr>
        <p:spPr>
          <a:xfrm>
            <a:off x="3746600" y="1891500"/>
            <a:ext cx="2133300" cy="60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Font typeface="Arial"/>
              <a:buNone/>
            </a:pPr>
            <a:r>
              <a:rPr b="1" lang="es" sz="1350">
                <a:solidFill>
                  <a:schemeClr val="dk1"/>
                </a:solidFill>
                <a:latin typeface="DM Sans"/>
                <a:ea typeface="DM Sans"/>
                <a:cs typeface="DM Sans"/>
                <a:sym typeface="DM Sans"/>
              </a:rPr>
              <a:t>Facebook AI Research (FAIR)/Torch</a:t>
            </a:r>
            <a:endParaRPr b="1" sz="1350">
              <a:latin typeface="DM Sans"/>
              <a:ea typeface="DM Sans"/>
              <a:cs typeface="DM Sans"/>
              <a:sym typeface="DM Sans"/>
            </a:endParaRPr>
          </a:p>
        </p:txBody>
      </p:sp>
      <p:pic>
        <p:nvPicPr>
          <p:cNvPr id="510" name="Google Shape;510;p88"/>
          <p:cNvPicPr preferRelativeResize="0"/>
          <p:nvPr/>
        </p:nvPicPr>
        <p:blipFill>
          <a:blip r:embed="rId3">
            <a:alphaModFix/>
          </a:blip>
          <a:stretch>
            <a:fillRect/>
          </a:stretch>
        </p:blipFill>
        <p:spPr>
          <a:xfrm>
            <a:off x="1577873" y="1049111"/>
            <a:ext cx="607250" cy="607250"/>
          </a:xfrm>
          <a:prstGeom prst="rect">
            <a:avLst/>
          </a:prstGeom>
          <a:noFill/>
          <a:ln>
            <a:noFill/>
          </a:ln>
        </p:spPr>
      </p:pic>
      <p:sp>
        <p:nvSpPr>
          <p:cNvPr id="511" name="Google Shape;511;p88"/>
          <p:cNvSpPr txBox="1"/>
          <p:nvPr/>
        </p:nvSpPr>
        <p:spPr>
          <a:xfrm>
            <a:off x="3703550" y="2553225"/>
            <a:ext cx="22194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Este medio también pretende alentar el desarrollo de métodos de aprendizaje profundo.</a:t>
            </a:r>
            <a:endParaRPr sz="1350">
              <a:latin typeface="DM Sans"/>
              <a:ea typeface="DM Sans"/>
              <a:cs typeface="DM Sans"/>
              <a:sym typeface="DM Sans"/>
            </a:endParaRPr>
          </a:p>
        </p:txBody>
      </p:sp>
      <p:pic>
        <p:nvPicPr>
          <p:cNvPr id="512" name="Google Shape;512;p88"/>
          <p:cNvPicPr preferRelativeResize="0"/>
          <p:nvPr/>
        </p:nvPicPr>
        <p:blipFill>
          <a:blip r:embed="rId4">
            <a:alphaModFix/>
          </a:blip>
          <a:stretch>
            <a:fillRect/>
          </a:stretch>
        </p:blipFill>
        <p:spPr>
          <a:xfrm>
            <a:off x="4188750" y="1049103"/>
            <a:ext cx="1070700" cy="703492"/>
          </a:xfrm>
          <a:prstGeom prst="rect">
            <a:avLst/>
          </a:prstGeom>
          <a:noFill/>
          <a:ln>
            <a:noFill/>
          </a:ln>
        </p:spPr>
      </p:pic>
      <p:sp>
        <p:nvSpPr>
          <p:cNvPr id="513" name="Google Shape;513;p88"/>
          <p:cNvSpPr txBox="1"/>
          <p:nvPr/>
        </p:nvSpPr>
        <p:spPr>
          <a:xfrm>
            <a:off x="6337438" y="1891500"/>
            <a:ext cx="2133300" cy="60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350">
                <a:solidFill>
                  <a:schemeClr val="dk1"/>
                </a:solidFill>
                <a:latin typeface="DM Sans"/>
                <a:ea typeface="DM Sans"/>
                <a:cs typeface="DM Sans"/>
                <a:sym typeface="DM Sans"/>
              </a:rPr>
              <a:t>Microsoft Emotion Recognition</a:t>
            </a:r>
            <a:endParaRPr b="1" sz="1350">
              <a:latin typeface="DM Sans"/>
              <a:ea typeface="DM Sans"/>
              <a:cs typeface="DM Sans"/>
              <a:sym typeface="DM Sans"/>
            </a:endParaRPr>
          </a:p>
        </p:txBody>
      </p:sp>
      <p:sp>
        <p:nvSpPr>
          <p:cNvPr id="514" name="Google Shape;514;p88"/>
          <p:cNvSpPr txBox="1"/>
          <p:nvPr/>
        </p:nvSpPr>
        <p:spPr>
          <a:xfrm>
            <a:off x="6317950" y="2553225"/>
            <a:ext cx="21723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El sistema de reconocimiento de emociones de Microsoft es una herramienta que pretende detectar emociones en imágenes.</a:t>
            </a:r>
            <a:endParaRPr sz="1350">
              <a:latin typeface="DM Sans"/>
              <a:ea typeface="DM Sans"/>
              <a:cs typeface="DM Sans"/>
              <a:sym typeface="DM Sans"/>
            </a:endParaRPr>
          </a:p>
        </p:txBody>
      </p:sp>
      <p:pic>
        <p:nvPicPr>
          <p:cNvPr id="515" name="Google Shape;515;p88"/>
          <p:cNvPicPr preferRelativeResize="0"/>
          <p:nvPr/>
        </p:nvPicPr>
        <p:blipFill>
          <a:blip r:embed="rId5">
            <a:alphaModFix/>
          </a:blip>
          <a:stretch>
            <a:fillRect/>
          </a:stretch>
        </p:blipFill>
        <p:spPr>
          <a:xfrm>
            <a:off x="6818450" y="1049093"/>
            <a:ext cx="992975" cy="842400"/>
          </a:xfrm>
          <a:prstGeom prst="rect">
            <a:avLst/>
          </a:prstGeom>
          <a:noFill/>
          <a:ln>
            <a:noFill/>
          </a:ln>
        </p:spPr>
      </p:pic>
      <p:pic>
        <p:nvPicPr>
          <p:cNvPr id="516" name="Google Shape;516;p88"/>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22" name="Google Shape;522;p8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90"/>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Riesgos asociados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 la IA</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grpSp>
        <p:nvGrpSpPr>
          <p:cNvPr id="532" name="Google Shape;532;p91"/>
          <p:cNvGrpSpPr/>
          <p:nvPr/>
        </p:nvGrpSpPr>
        <p:grpSpPr>
          <a:xfrm>
            <a:off x="473370" y="619431"/>
            <a:ext cx="738905" cy="738905"/>
            <a:chOff x="575612" y="1950748"/>
            <a:chExt cx="431100" cy="431100"/>
          </a:xfrm>
        </p:grpSpPr>
        <p:sp>
          <p:nvSpPr>
            <p:cNvPr id="533" name="Google Shape;533;p9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91"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35" name="Google Shape;535;p9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36" name="Google Shape;536;p91"/>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La Inteligencia Artificial, cada vez abarca más ámbitos de nuestras vidas, pero un mal uso de ella puede conllevar peligros para la sociedad y para los ciudadanos.</a:t>
            </a:r>
            <a:endParaRPr sz="2500">
              <a:solidFill>
                <a:srgbClr val="B7B7B7"/>
              </a:solidFill>
              <a:latin typeface="DM Sans"/>
              <a:ea typeface="DM Sans"/>
              <a:cs typeface="DM Sans"/>
              <a:sym typeface="DM Sans"/>
            </a:endParaRPr>
          </a:p>
        </p:txBody>
      </p:sp>
      <p:sp>
        <p:nvSpPr>
          <p:cNvPr id="537" name="Google Shape;537;p91"/>
          <p:cNvSpPr txBox="1"/>
          <p:nvPr/>
        </p:nvSpPr>
        <p:spPr>
          <a:xfrm>
            <a:off x="475500" y="3467450"/>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¿Qué riesgos y desafíos podrías enumerar?</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2"/>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Riesgos y desafíos asociados a la IA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43" name="Google Shape;543;p92"/>
          <p:cNvSpPr txBox="1"/>
          <p:nvPr/>
        </p:nvSpPr>
        <p:spPr>
          <a:xfrm>
            <a:off x="475500" y="1854400"/>
            <a:ext cx="3834600" cy="311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Riesgos</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Armas autónomas.</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Pérdida de empleo.</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Manipulación de la opinión pública o de la sociedad.</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Invasión de la privacidad de las personas.</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Algoritmos discriminatorios.</a:t>
            </a:r>
            <a:endParaRPr sz="1350">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44" name="Google Shape;544;p92"/>
          <p:cNvSpPr txBox="1"/>
          <p:nvPr/>
        </p:nvSpPr>
        <p:spPr>
          <a:xfrm>
            <a:off x="4480475" y="1854400"/>
            <a:ext cx="3834600" cy="331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Desafíos</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Reenfocar las habilidades de los empleados.</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Cambio cultural y tecnológico.</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Desarrollo de sentimientos vinculados con la compasión y la empatía.</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Creación de leyes y regulaciones jurídicas.</a:t>
            </a:r>
            <a:endParaRPr sz="1350">
              <a:latin typeface="DM Sans"/>
              <a:ea typeface="DM Sans"/>
              <a:cs typeface="DM Sans"/>
              <a:sym typeface="DM Sans"/>
            </a:endParaRPr>
          </a:p>
          <a:p>
            <a:pPr indent="0" lvl="0" marL="457200" rtl="0" algn="l">
              <a:spcBef>
                <a:spcPts val="1000"/>
              </a:spcBef>
              <a:spcAft>
                <a:spcPts val="0"/>
              </a:spcAft>
              <a:buNone/>
            </a:pPr>
            <a:r>
              <a:t/>
            </a:r>
            <a:endParaRPr sz="1350">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3"/>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550" name="Google Shape;550;p93"/>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Impacto de la IA en cargos laborales</a:t>
            </a:r>
            <a:endParaRPr sz="2500">
              <a:solidFill>
                <a:srgbClr val="DEFC52"/>
              </a:solidFill>
              <a:latin typeface="Helvetica Neue Light"/>
              <a:ea typeface="Helvetica Neue Light"/>
              <a:cs typeface="Helvetica Neue Light"/>
              <a:sym typeface="Helvetica Neue Light"/>
            </a:endParaRPr>
          </a:p>
        </p:txBody>
      </p:sp>
      <p:sp>
        <p:nvSpPr>
          <p:cNvPr id="551" name="Google Shape;551;p93"/>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grpSp>
        <p:nvGrpSpPr>
          <p:cNvPr id="552" name="Google Shape;552;p93"/>
          <p:cNvGrpSpPr/>
          <p:nvPr/>
        </p:nvGrpSpPr>
        <p:grpSpPr>
          <a:xfrm>
            <a:off x="473351" y="619523"/>
            <a:ext cx="738900" cy="738900"/>
            <a:chOff x="473351" y="619523"/>
            <a:chExt cx="738900" cy="738900"/>
          </a:xfrm>
        </p:grpSpPr>
        <p:sp>
          <p:nvSpPr>
            <p:cNvPr id="553" name="Google Shape;553;p9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9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55" name="Google Shape;555;p93"/>
          <p:cNvSpPr txBox="1"/>
          <p:nvPr/>
        </p:nvSpPr>
        <p:spPr>
          <a:xfrm>
            <a:off x="473350" y="21955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Analizaremos la influencia de la IA en los trabajos de las personas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Realizaremos la actividad de 3-4 personas</a:t>
            </a:r>
            <a:endParaRPr sz="2500">
              <a:solidFill>
                <a:srgbClr val="B7B7B7"/>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4"/>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561" name="Google Shape;561;p94"/>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562" name="Google Shape;562;p9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563" name="Google Shape;563;p9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564" name="Google Shape;564;p94"/>
          <p:cNvGrpSpPr/>
          <p:nvPr/>
        </p:nvGrpSpPr>
        <p:grpSpPr>
          <a:xfrm>
            <a:off x="457350" y="468286"/>
            <a:ext cx="431074" cy="431074"/>
            <a:chOff x="473351" y="619523"/>
            <a:chExt cx="738900" cy="738900"/>
          </a:xfrm>
        </p:grpSpPr>
        <p:sp>
          <p:nvSpPr>
            <p:cNvPr id="565" name="Google Shape;565;p9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9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grpSp>
        <p:nvGrpSpPr>
          <p:cNvPr id="571" name="Google Shape;571;p95"/>
          <p:cNvGrpSpPr/>
          <p:nvPr/>
        </p:nvGrpSpPr>
        <p:grpSpPr>
          <a:xfrm>
            <a:off x="457350" y="468286"/>
            <a:ext cx="431074" cy="431074"/>
            <a:chOff x="473351" y="619523"/>
            <a:chExt cx="738900" cy="738900"/>
          </a:xfrm>
        </p:grpSpPr>
        <p:sp>
          <p:nvSpPr>
            <p:cNvPr id="572" name="Google Shape;572;p9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9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74" name="Google Shape;574;p95"/>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Impacto de la IA en cargos laborales</a:t>
            </a:r>
            <a:endParaRPr b="1" sz="4000">
              <a:solidFill>
                <a:schemeClr val="dk1"/>
              </a:solidFill>
              <a:latin typeface="DM Sans"/>
              <a:ea typeface="DM Sans"/>
              <a:cs typeface="DM Sans"/>
              <a:sym typeface="DM Sans"/>
            </a:endParaRPr>
          </a:p>
        </p:txBody>
      </p:sp>
      <p:sp>
        <p:nvSpPr>
          <p:cNvPr id="575" name="Google Shape;575;p9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576" name="Google Shape;576;p95"/>
          <p:cNvSpPr txBox="1"/>
          <p:nvPr/>
        </p:nvSpPr>
        <p:spPr>
          <a:xfrm>
            <a:off x="501450" y="23384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r>
              <a:rPr lang="es" sz="1350">
                <a:latin typeface="DM Sans"/>
                <a:ea typeface="DM Sans"/>
                <a:cs typeface="DM Sans"/>
                <a:sym typeface="DM Sans"/>
              </a:rPr>
              <a:t>Esta actividad colaborativa interactuamos con compañeros teniendo como premisa el impacto de los avances en ML y AI en la vida laboral.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77" name="Google Shape;577;p95"/>
          <p:cNvSpPr txBox="1"/>
          <p:nvPr/>
        </p:nvSpPr>
        <p:spPr>
          <a:xfrm>
            <a:off x="4555675" y="2338475"/>
            <a:ext cx="3834600" cy="2103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Se propone debatir sobre los puestos que van a ser reemplazados por la inteligencia artificial. </a:t>
            </a:r>
            <a:endParaRPr sz="1350">
              <a:latin typeface="DM Sans"/>
              <a:ea typeface="DM Sans"/>
              <a:cs typeface="DM Sans"/>
              <a:sym typeface="DM Sans"/>
            </a:endParaRPr>
          </a:p>
          <a:p>
            <a:pPr indent="-314325" lvl="0" marL="457200" rtl="0" algn="l">
              <a:spcBef>
                <a:spcPts val="1000"/>
              </a:spcBef>
              <a:spcAft>
                <a:spcPts val="0"/>
              </a:spcAft>
              <a:buSzPts val="1350"/>
              <a:buFont typeface="DM Sans"/>
              <a:buAutoNum type="arabicPeriod"/>
            </a:pPr>
            <a:r>
              <a:rPr lang="es" sz="1350">
                <a:latin typeface="DM Sans"/>
                <a:ea typeface="DM Sans"/>
                <a:cs typeface="DM Sans"/>
                <a:sym typeface="DM Sans"/>
              </a:rPr>
              <a:t>En un futuro cercano, ¿Seguirán existiendo los científicos de datos? ¿Por qué?</a:t>
            </a:r>
            <a:endParaRPr sz="1350">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78" name="Google Shape;578;p95"/>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El futuro de la IA: GTP 3 </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3"/>
          <p:cNvSpPr txBox="1"/>
          <p:nvPr/>
        </p:nvSpPr>
        <p:spPr>
          <a:xfrm>
            <a:off x="475500" y="758750"/>
            <a:ext cx="71694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solidFill>
                  <a:schemeClr val="lt1"/>
                </a:solidFill>
                <a:latin typeface="DM Sans"/>
                <a:ea typeface="DM Sans"/>
                <a:cs typeface="DM Sans"/>
                <a:sym typeface="DM Sans"/>
              </a:rPr>
              <a:t>Como bien hemos estudiado en el bloque: Modelos Analíticos para Ciencia de Datos, el Machine Learning nos brinda y proporciona diferentes algoritmos que permiten que las máquinas pueden aprender a partir de nuestros datos. Pero ahora bien, ¿Qué relación existe entre el concepto de ML y la Inteligencia Artificial? </a:t>
            </a:r>
            <a:endParaRPr sz="2300">
              <a:solidFill>
                <a:schemeClr val="lt1"/>
              </a:solidFill>
              <a:latin typeface="DM Sans"/>
              <a:ea typeface="DM Sans"/>
              <a:cs typeface="DM Sans"/>
              <a:sym typeface="DM Sans"/>
            </a:endParaRPr>
          </a:p>
          <a:p>
            <a:pPr indent="0" lvl="0" marL="0" rtl="0" algn="l">
              <a:spcBef>
                <a:spcPts val="0"/>
              </a:spcBef>
              <a:spcAft>
                <a:spcPts val="0"/>
              </a:spcAft>
              <a:buNone/>
            </a:pPr>
            <a:r>
              <a:t/>
            </a:r>
            <a:endParaRPr sz="2300">
              <a:solidFill>
                <a:schemeClr val="lt1"/>
              </a:solidFill>
              <a:latin typeface="DM Sans"/>
              <a:ea typeface="DM Sans"/>
              <a:cs typeface="DM Sans"/>
              <a:sym typeface="DM Sans"/>
            </a:endParaRPr>
          </a:p>
          <a:p>
            <a:pPr indent="0" lvl="0" marL="0" rtl="0" algn="l">
              <a:spcBef>
                <a:spcPts val="0"/>
              </a:spcBef>
              <a:spcAft>
                <a:spcPts val="0"/>
              </a:spcAft>
              <a:buNone/>
            </a:pPr>
            <a:r>
              <a:rPr b="1" lang="es" sz="2500">
                <a:solidFill>
                  <a:srgbClr val="EAFF6A"/>
                </a:solidFill>
                <a:latin typeface="DM Sans"/>
                <a:ea typeface="DM Sans"/>
                <a:cs typeface="DM Sans"/>
                <a:sym typeface="DM Sans"/>
              </a:rPr>
              <a:t>¿Comenzamos?</a:t>
            </a:r>
            <a:endParaRPr b="1" sz="25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7"/>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OpenAI</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89" name="Google Shape;589;p97"/>
          <p:cNvSpPr txBox="1"/>
          <p:nvPr/>
        </p:nvSpPr>
        <p:spPr>
          <a:xfrm>
            <a:off x="3649500" y="1835138"/>
            <a:ext cx="4987200" cy="37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una compañía de investigación de IA, sin fines de lucro, que tiene como objetivo promover y desarrollar inteligencia artificial, de tal manera que beneficie a la humanidad en su conjunto. Esta organización, fue fundada entre otros por Elon Musk y su principal producto es el GPT - 3.</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Muchos creen que la Inteligencia Artificial GPT - 3, es el avance más importante en la tecnología de los últimos años. Pero…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¿Qué es GPT - 3?, es el modelo de Lenguaje Natural más poderoso en el mundo creado hasta el día de hoy.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90" name="Google Shape;590;p97"/>
          <p:cNvPicPr preferRelativeResize="0"/>
          <p:nvPr/>
        </p:nvPicPr>
        <p:blipFill>
          <a:blip r:embed="rId3">
            <a:alphaModFix/>
          </a:blip>
          <a:stretch>
            <a:fillRect/>
          </a:stretch>
        </p:blipFill>
        <p:spPr>
          <a:xfrm>
            <a:off x="13" y="0"/>
            <a:ext cx="3297374" cy="5143500"/>
          </a:xfrm>
          <a:prstGeom prst="rect">
            <a:avLst/>
          </a:prstGeom>
          <a:noFill/>
          <a:ln>
            <a:noFill/>
          </a:ln>
        </p:spPr>
      </p:pic>
      <p:sp>
        <p:nvSpPr>
          <p:cNvPr id="591" name="Google Shape;591;p9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descr="https://i.blogs.es/baa470/portada/1366_2000.jpg" id="592" name="Google Shape;592;p97"/>
          <p:cNvPicPr preferRelativeResize="0"/>
          <p:nvPr/>
        </p:nvPicPr>
        <p:blipFill rotWithShape="1">
          <a:blip r:embed="rId4">
            <a:alphaModFix/>
          </a:blip>
          <a:srcRect b="0" l="0" r="0" t="0"/>
          <a:stretch/>
        </p:blipFill>
        <p:spPr>
          <a:xfrm rot="5400000">
            <a:off x="-1235597" y="1235598"/>
            <a:ext cx="5769400" cy="32982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8"/>
          <p:cNvSpPr txBox="1"/>
          <p:nvPr/>
        </p:nvSpPr>
        <p:spPr>
          <a:xfrm>
            <a:off x="665280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98" name="Google Shape;598;p98"/>
          <p:cNvSpPr txBox="1"/>
          <p:nvPr/>
        </p:nvSpPr>
        <p:spPr>
          <a:xfrm>
            <a:off x="501450" y="1081750"/>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El futuro de la IA: GPT - 3</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99" name="Google Shape;599;p9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0" name="Google Shape;600;p98"/>
          <p:cNvSpPr txBox="1"/>
          <p:nvPr/>
        </p:nvSpPr>
        <p:spPr>
          <a:xfrm>
            <a:off x="549525" y="2192888"/>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Usa aproximadamente unos 175.000 millones de parámetros. Para entrenar el modelo se utilizó toda la información de Wikipedia, 19 mil millones de páginas web, 67 mil millones de libros públicos y otros 410 mil millones de textos de la web.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descr="GPT-3, El nuevo modelo de lenguaje super inteligente - Portal de noticias  de tecnología, Realidad Virtual, Aumentada y Mixta, Videojuegos" id="601" name="Google Shape;601;p98"/>
          <p:cNvPicPr preferRelativeResize="0"/>
          <p:nvPr/>
        </p:nvPicPr>
        <p:blipFill rotWithShape="1">
          <a:blip r:embed="rId4">
            <a:alphaModFix/>
          </a:blip>
          <a:srcRect b="0" l="0" r="0" t="0"/>
          <a:stretch/>
        </p:blipFill>
        <p:spPr>
          <a:xfrm>
            <a:off x="5770075" y="1331923"/>
            <a:ext cx="3459748" cy="19460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605" name="Shape 605"/>
        <p:cNvGrpSpPr/>
        <p:nvPr/>
      </p:nvGrpSpPr>
      <p:grpSpPr>
        <a:xfrm>
          <a:off x="0" y="0"/>
          <a:ext cx="0" cy="0"/>
          <a:chOff x="0" y="0"/>
          <a:chExt cx="0" cy="0"/>
        </a:xfrm>
      </p:grpSpPr>
      <p:pic>
        <p:nvPicPr>
          <p:cNvPr id="606" name="Google Shape;606;p99"/>
          <p:cNvPicPr preferRelativeResize="0"/>
          <p:nvPr/>
        </p:nvPicPr>
        <p:blipFill rotWithShape="1">
          <a:blip r:embed="rId3">
            <a:alphaModFix/>
          </a:blip>
          <a:srcRect b="0" l="0" r="0" t="0"/>
          <a:stretch/>
        </p:blipFill>
        <p:spPr>
          <a:xfrm>
            <a:off x="7585680" y="4748457"/>
            <a:ext cx="1186526" cy="330675"/>
          </a:xfrm>
          <a:prstGeom prst="rect">
            <a:avLst/>
          </a:prstGeom>
          <a:noFill/>
          <a:ln>
            <a:noFill/>
          </a:ln>
        </p:spPr>
      </p:pic>
      <p:sp>
        <p:nvSpPr>
          <p:cNvPr id="607" name="Google Shape;607;p99"/>
          <p:cNvSpPr txBox="1"/>
          <p:nvPr/>
        </p:nvSpPr>
        <p:spPr>
          <a:xfrm>
            <a:off x="737250" y="870725"/>
            <a:ext cx="7669500" cy="1396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Con el desarrollo de este modelo tan avanzado, surgen muchas preguntas que </a:t>
            </a:r>
            <a:r>
              <a:rPr b="1" i="0" lang="es" sz="2000" u="none" cap="none" strike="noStrike">
                <a:solidFill>
                  <a:srgbClr val="000000"/>
                </a:solidFill>
                <a:latin typeface="Helvetica Neue"/>
                <a:ea typeface="Helvetica Neue"/>
                <a:cs typeface="Helvetica Neue"/>
                <a:sym typeface="Helvetica Neue"/>
              </a:rPr>
              <a:t>hasta el día de hoy no tienen respuesta exacta</a:t>
            </a:r>
            <a:endParaRPr b="1" i="0" sz="2000" u="none" cap="none" strike="noStrike">
              <a:solidFill>
                <a:srgbClr val="000000"/>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4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None/>
            </a:pPr>
            <a:r>
              <a:t/>
            </a:r>
            <a:endParaRPr b="1" i="0" sz="1800" u="none" cap="none" strike="noStrike">
              <a:solidFill>
                <a:srgbClr val="000000"/>
              </a:solidFill>
              <a:latin typeface="Helvetica Neue"/>
              <a:ea typeface="Helvetica Neue"/>
              <a:cs typeface="Helvetica Neue"/>
              <a:sym typeface="Helvetica Neue"/>
            </a:endParaRPr>
          </a:p>
        </p:txBody>
      </p:sp>
      <p:pic>
        <p:nvPicPr>
          <p:cNvPr id="608" name="Google Shape;608;p99"/>
          <p:cNvPicPr preferRelativeResize="0"/>
          <p:nvPr/>
        </p:nvPicPr>
        <p:blipFill rotWithShape="1">
          <a:blip r:embed="rId4">
            <a:alphaModFix/>
          </a:blip>
          <a:srcRect b="0" l="0" r="0" t="0"/>
          <a:stretch/>
        </p:blipFill>
        <p:spPr>
          <a:xfrm>
            <a:off x="8181725" y="6825"/>
            <a:ext cx="910150" cy="910150"/>
          </a:xfrm>
          <a:prstGeom prst="rect">
            <a:avLst/>
          </a:prstGeom>
          <a:noFill/>
          <a:ln>
            <a:noFill/>
          </a:ln>
        </p:spPr>
      </p:pic>
      <p:pic>
        <p:nvPicPr>
          <p:cNvPr id="609" name="Google Shape;609;p99"/>
          <p:cNvPicPr preferRelativeResize="0"/>
          <p:nvPr/>
        </p:nvPicPr>
        <p:blipFill>
          <a:blip r:embed="rId5">
            <a:alphaModFix/>
          </a:blip>
          <a:stretch>
            <a:fillRect/>
          </a:stretch>
        </p:blipFill>
        <p:spPr>
          <a:xfrm>
            <a:off x="3191713" y="1804175"/>
            <a:ext cx="2760575" cy="2760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615" name="Google Shape;615;p100"/>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Con el desarrollo de este modelo tan avanzado, surgen muchas preguntas que hasta el día de hoy no tienen respuesta exacta…</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1"/>
          <p:cNvSpPr txBox="1"/>
          <p:nvPr/>
        </p:nvSpPr>
        <p:spPr>
          <a:xfrm>
            <a:off x="475500" y="1170000"/>
            <a:ext cx="7169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100">
                <a:solidFill>
                  <a:schemeClr val="lt1"/>
                </a:solidFill>
                <a:latin typeface="DM Sans"/>
                <a:ea typeface="DM Sans"/>
                <a:cs typeface="DM Sans"/>
                <a:sym typeface="DM Sans"/>
              </a:rPr>
              <a:t>👉 ¿Puede la IA generar contenido de la misma calidad que un humano?</a:t>
            </a:r>
            <a:endParaRPr sz="21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100">
                <a:solidFill>
                  <a:schemeClr val="lt1"/>
                </a:solidFill>
                <a:latin typeface="DM Sans"/>
                <a:ea typeface="DM Sans"/>
                <a:cs typeface="DM Sans"/>
                <a:sym typeface="DM Sans"/>
              </a:rPr>
              <a:t>👉 ¿Cómo afectará nuestros trabajos en el futuro?</a:t>
            </a:r>
            <a:endParaRPr sz="21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100">
                <a:solidFill>
                  <a:schemeClr val="lt1"/>
                </a:solidFill>
                <a:latin typeface="DM Sans"/>
                <a:ea typeface="DM Sans"/>
                <a:cs typeface="DM Sans"/>
                <a:sym typeface="DM Sans"/>
              </a:rPr>
              <a:t>👉 ¿Puede ser peligrosa, qué riesgos representa?</a:t>
            </a:r>
            <a:endParaRPr sz="21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100">
                <a:solidFill>
                  <a:schemeClr val="lt1"/>
                </a:solidFill>
                <a:latin typeface="DM Sans"/>
                <a:ea typeface="DM Sans"/>
                <a:cs typeface="DM Sans"/>
                <a:sym typeface="DM Sans"/>
              </a:rPr>
              <a:t>👉 ¿Es realmente confiable lo que aprendió o existen sesgos en la información?</a:t>
            </a:r>
            <a:endParaRPr sz="21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100">
                <a:solidFill>
                  <a:schemeClr val="lt1"/>
                </a:solidFill>
                <a:latin typeface="DM Sans"/>
                <a:ea typeface="DM Sans"/>
                <a:cs typeface="DM Sans"/>
                <a:sym typeface="DM Sans"/>
              </a:rPr>
              <a:t>👉 ¿Podría ser creativa?</a:t>
            </a:r>
            <a:endParaRPr sz="21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100">
                <a:solidFill>
                  <a:schemeClr val="lt1"/>
                </a:solidFill>
                <a:latin typeface="DM Sans"/>
                <a:ea typeface="DM Sans"/>
                <a:cs typeface="DM Sans"/>
                <a:sym typeface="DM Sans"/>
              </a:rPr>
              <a:t>👉 ¿Cómo funciona realmente?</a:t>
            </a:r>
            <a:endParaRPr sz="21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100">
              <a:solidFill>
                <a:schemeClr val="lt1"/>
              </a:solidFill>
              <a:latin typeface="DM Sans"/>
              <a:ea typeface="DM Sans"/>
              <a:cs typeface="DM Sans"/>
              <a:sym typeface="DM Sans"/>
            </a:endParaRPr>
          </a:p>
          <a:p>
            <a:pPr indent="0" lvl="0" marL="0" rtl="0" algn="l">
              <a:spcBef>
                <a:spcPts val="0"/>
              </a:spcBef>
              <a:spcAft>
                <a:spcPts val="0"/>
              </a:spcAft>
              <a:buNone/>
            </a:pPr>
            <a:r>
              <a:t/>
            </a:r>
            <a:endParaRPr sz="2100">
              <a:solidFill>
                <a:schemeClr val="lt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2"/>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626" name="Google Shape;626;p102"/>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Evolución de puestos laborales</a:t>
            </a:r>
            <a:endParaRPr b="1" sz="2500">
              <a:solidFill>
                <a:schemeClr val="lt1"/>
              </a:solidFill>
              <a:latin typeface="DM Sans"/>
              <a:ea typeface="DM Sans"/>
              <a:cs typeface="DM Sans"/>
              <a:sym typeface="DM Sans"/>
            </a:endParaRPr>
          </a:p>
        </p:txBody>
      </p:sp>
      <p:sp>
        <p:nvSpPr>
          <p:cNvPr id="627" name="Google Shape;627;p102"/>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grpSp>
        <p:nvGrpSpPr>
          <p:cNvPr id="628" name="Google Shape;628;p102"/>
          <p:cNvGrpSpPr/>
          <p:nvPr/>
        </p:nvGrpSpPr>
        <p:grpSpPr>
          <a:xfrm>
            <a:off x="473351" y="619523"/>
            <a:ext cx="738900" cy="738900"/>
            <a:chOff x="473351" y="619523"/>
            <a:chExt cx="738900" cy="738900"/>
          </a:xfrm>
        </p:grpSpPr>
        <p:sp>
          <p:nvSpPr>
            <p:cNvPr id="629" name="Google Shape;629;p10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10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31" name="Google Shape;631;p102"/>
          <p:cNvSpPr txBox="1"/>
          <p:nvPr/>
        </p:nvSpPr>
        <p:spPr>
          <a:xfrm>
            <a:off x="473350" y="21955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Identificar cambios en entornos laborales con el paso del tiempo</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3"/>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637" name="Google Shape;637;p103"/>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638" name="Google Shape;638;p10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639" name="Google Shape;639;p10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640" name="Google Shape;640;p103"/>
          <p:cNvGrpSpPr/>
          <p:nvPr/>
        </p:nvGrpSpPr>
        <p:grpSpPr>
          <a:xfrm>
            <a:off x="457350" y="468286"/>
            <a:ext cx="431074" cy="431074"/>
            <a:chOff x="473351" y="619523"/>
            <a:chExt cx="738900" cy="738900"/>
          </a:xfrm>
        </p:grpSpPr>
        <p:sp>
          <p:nvSpPr>
            <p:cNvPr id="641" name="Google Shape;641;p10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10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grpSp>
        <p:nvGrpSpPr>
          <p:cNvPr id="647" name="Google Shape;647;p104"/>
          <p:cNvGrpSpPr/>
          <p:nvPr/>
        </p:nvGrpSpPr>
        <p:grpSpPr>
          <a:xfrm>
            <a:off x="457350" y="468286"/>
            <a:ext cx="431074" cy="431074"/>
            <a:chOff x="473351" y="619523"/>
            <a:chExt cx="738900" cy="738900"/>
          </a:xfrm>
        </p:grpSpPr>
        <p:sp>
          <p:nvSpPr>
            <p:cNvPr id="648" name="Google Shape;648;p10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10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50" name="Google Shape;650;p104"/>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Evolución de los puestos laborales</a:t>
            </a:r>
            <a:endParaRPr b="1" sz="4000">
              <a:solidFill>
                <a:schemeClr val="dk1"/>
              </a:solidFill>
              <a:latin typeface="DM Sans"/>
              <a:ea typeface="DM Sans"/>
              <a:cs typeface="DM Sans"/>
              <a:sym typeface="DM Sans"/>
            </a:endParaRPr>
          </a:p>
        </p:txBody>
      </p:sp>
      <p:sp>
        <p:nvSpPr>
          <p:cNvPr id="651" name="Google Shape;651;p10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652" name="Google Shape;652;p104"/>
          <p:cNvSpPr txBox="1"/>
          <p:nvPr/>
        </p:nvSpPr>
        <p:spPr>
          <a:xfrm>
            <a:off x="475500" y="2197300"/>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 propone pensar acerca de condiciones y responsabilidades en los trabajos de tus abuelos/padres.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53" name="Google Shape;653;p104"/>
          <p:cNvSpPr txBox="1"/>
          <p:nvPr/>
        </p:nvSpPr>
        <p:spPr>
          <a:xfrm>
            <a:off x="4529725" y="2197300"/>
            <a:ext cx="3834600" cy="210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Responder lo siguiente: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¿Siguen existiendo esos puestos? </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Si aún existen, ¿Corren peligro de ser absorbidos por la IA?</a:t>
            </a:r>
            <a:endParaRPr sz="1350">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Herramienta sugerida: Miró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54" name="Google Shape;654;p104"/>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5"/>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N°18</a:t>
            </a:r>
            <a:endParaRPr>
              <a:latin typeface="DM Sans"/>
              <a:ea typeface="DM Sans"/>
              <a:cs typeface="DM Sans"/>
              <a:sym typeface="DM Sans"/>
            </a:endParaRPr>
          </a:p>
        </p:txBody>
      </p:sp>
      <p:sp>
        <p:nvSpPr>
          <p:cNvPr id="660" name="Google Shape;660;p105"/>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61" name="Google Shape;661;p105"/>
          <p:cNvSpPr txBox="1"/>
          <p:nvPr/>
        </p:nvSpPr>
        <p:spPr>
          <a:xfrm>
            <a:off x="465275" y="1445550"/>
            <a:ext cx="3834600" cy="572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Narrow IA (Weak IA):</a:t>
            </a:r>
            <a:r>
              <a:rPr lang="es" sz="1350">
                <a:solidFill>
                  <a:schemeClr val="dk1"/>
                </a:solidFill>
                <a:latin typeface="DM Sans"/>
                <a:ea typeface="DM Sans"/>
                <a:cs typeface="DM Sans"/>
                <a:sym typeface="DM Sans"/>
              </a:rPr>
              <a:t> máquinas diseñadas para resolver problemas específicos con condiciones limitadas y sin transferencia de información, representan 99% de las IA actuales</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General IA (Strong IA) : </a:t>
            </a:r>
            <a:r>
              <a:rPr lang="es" sz="1350">
                <a:solidFill>
                  <a:schemeClr val="dk1"/>
                </a:solidFill>
                <a:latin typeface="DM Sans"/>
                <a:ea typeface="DM Sans"/>
                <a:cs typeface="DM Sans"/>
                <a:sym typeface="DM Sans"/>
              </a:rPr>
              <a:t>similares a los humanos con capacidad de toma de decisiones representan solo el 1% de las IA actuales</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Desafíos asociados a las IA: </a:t>
            </a:r>
            <a:r>
              <a:rPr lang="es" sz="1350">
                <a:solidFill>
                  <a:schemeClr val="dk1"/>
                </a:solidFill>
                <a:latin typeface="DM Sans"/>
                <a:ea typeface="DM Sans"/>
                <a:cs typeface="DM Sans"/>
                <a:sym typeface="DM Sans"/>
              </a:rPr>
              <a:t>desarrollo de legislación viable y concreta para su manipulación, mejorar empatía y generación de conciencia.</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000"/>
              </a:spcBef>
              <a:spcAft>
                <a:spcPts val="100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662" name="Google Shape;662;p105"/>
          <p:cNvSpPr txBox="1"/>
          <p:nvPr/>
        </p:nvSpPr>
        <p:spPr>
          <a:xfrm>
            <a:off x="4519500" y="1445550"/>
            <a:ext cx="3834600" cy="364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RPA- Robotic Process Automation : </a:t>
            </a:r>
            <a:r>
              <a:rPr lang="es" sz="1350">
                <a:solidFill>
                  <a:schemeClr val="dk1"/>
                </a:solidFill>
                <a:latin typeface="DM Sans"/>
                <a:ea typeface="DM Sans"/>
                <a:cs typeface="DM Sans"/>
                <a:sym typeface="DM Sans"/>
              </a:rPr>
              <a:t>se refiere a la automatización de procesos con el objetivo de disminuir la intervención humana en tareas repetitivas ejecutada por máquinas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Robots humanoides: </a:t>
            </a:r>
            <a:r>
              <a:rPr lang="es" sz="1350">
                <a:solidFill>
                  <a:schemeClr val="dk1"/>
                </a:solidFill>
                <a:latin typeface="DM Sans"/>
                <a:ea typeface="DM Sans"/>
                <a:cs typeface="DM Sans"/>
                <a:sym typeface="DM Sans"/>
              </a:rPr>
              <a:t>son aquellos robots que se asemejan a la silueta humana y que son capaces de realizar tareas rutinarias sin problemas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Riesgos asociados a las IA:</a:t>
            </a:r>
            <a:r>
              <a:rPr lang="es" sz="1350">
                <a:solidFill>
                  <a:schemeClr val="dk1"/>
                </a:solidFill>
                <a:latin typeface="DM Sans"/>
                <a:ea typeface="DM Sans"/>
                <a:cs typeface="DM Sans"/>
                <a:sym typeface="DM Sans"/>
              </a:rPr>
              <a:t> desarrollo de armas, pérdida de empleo, manipulacion de opinión, invasión de privacidad, algoritmos discriminatorios</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668" name="Google Shape;668;p106"/>
          <p:cNvGrpSpPr/>
          <p:nvPr/>
        </p:nvGrpSpPr>
        <p:grpSpPr>
          <a:xfrm>
            <a:off x="4202550" y="994173"/>
            <a:ext cx="738900" cy="738900"/>
            <a:chOff x="4202550" y="994173"/>
            <a:chExt cx="738900" cy="738900"/>
          </a:xfrm>
        </p:grpSpPr>
        <p:sp>
          <p:nvSpPr>
            <p:cNvPr id="669" name="Google Shape;669;p10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0" name="Google Shape;670;p10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¿Qué es inteligencia?</a:t>
            </a:r>
            <a:endParaRPr b="1" sz="4000">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676" name="Google Shape;676;p107"/>
          <p:cNvGrpSpPr/>
          <p:nvPr/>
        </p:nvGrpSpPr>
        <p:grpSpPr>
          <a:xfrm>
            <a:off x="457358" y="468285"/>
            <a:ext cx="431074" cy="431074"/>
            <a:chOff x="4202550" y="994173"/>
            <a:chExt cx="738900" cy="738900"/>
          </a:xfrm>
        </p:grpSpPr>
        <p:sp>
          <p:nvSpPr>
            <p:cNvPr id="677" name="Google Shape;677;p10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8" name="Google Shape;678;p10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79" name="Google Shape;679;p10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80" name="Google Shape;680;p107"/>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681" name="Google Shape;681;p107"/>
          <p:cNvSpPr txBox="1"/>
          <p:nvPr/>
        </p:nvSpPr>
        <p:spPr>
          <a:xfrm>
            <a:off x="457350" y="1725800"/>
            <a:ext cx="3834600" cy="2127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Arial"/>
              <a:buChar char="✓"/>
            </a:pPr>
            <a:r>
              <a:rPr lang="es" sz="1350" u="sng">
                <a:solidFill>
                  <a:schemeClr val="accent5"/>
                </a:solidFill>
                <a:latin typeface="DM Sans"/>
                <a:ea typeface="DM Sans"/>
                <a:cs typeface="DM Sans"/>
                <a:sym typeface="DM Sans"/>
                <a:hlinkClick r:id="rId4">
                  <a:extLst>
                    <a:ext uri="{A12FA001-AC4F-418D-AE19-62706E023703}">
                      <ahyp:hlinkClr val="tx"/>
                    </a:ext>
                  </a:extLst>
                </a:hlinkClick>
              </a:rPr>
              <a:t>Cita entre Will Smith y la robot Sophia</a:t>
            </a:r>
            <a:r>
              <a:rPr lang="es" sz="1350">
                <a:solidFill>
                  <a:schemeClr val="dk1"/>
                </a:solidFill>
                <a:latin typeface="DM Sans"/>
                <a:ea typeface="DM Sans"/>
                <a:cs typeface="DM Sans"/>
                <a:sym typeface="DM Sans"/>
              </a:rPr>
              <a:t> | </a:t>
            </a:r>
            <a:r>
              <a:rPr b="1" lang="es" sz="1350">
                <a:solidFill>
                  <a:schemeClr val="dk1"/>
                </a:solidFill>
                <a:latin typeface="DM Sans"/>
                <a:ea typeface="DM Sans"/>
                <a:cs typeface="DM Sans"/>
                <a:sym typeface="DM Sans"/>
              </a:rPr>
              <a:t>RT en Español </a:t>
            </a:r>
            <a:endParaRPr b="1" sz="1350">
              <a:solidFill>
                <a:srgbClr val="3CEFAB"/>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Arial"/>
              <a:buChar char="✓"/>
            </a:pPr>
            <a:r>
              <a:rPr lang="es" sz="1350" u="sng">
                <a:solidFill>
                  <a:schemeClr val="accent5"/>
                </a:solidFill>
                <a:highlight>
                  <a:schemeClr val="lt1"/>
                </a:highlight>
                <a:latin typeface="DM Sans"/>
                <a:ea typeface="DM Sans"/>
                <a:cs typeface="DM Sans"/>
                <a:sym typeface="DM Sans"/>
                <a:hlinkClick r:id="rId5">
                  <a:extLst>
                    <a:ext uri="{A12FA001-AC4F-418D-AE19-62706E023703}">
                      <ahyp:hlinkClr val="tx"/>
                    </a:ext>
                  </a:extLst>
                </a:hlinkClick>
              </a:rPr>
              <a:t>Cristiano deja en ridículo a robot al pedirle que imite su celebración</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Televisa</a:t>
            </a:r>
            <a:endParaRPr b="1" sz="1350">
              <a:solidFill>
                <a:srgbClr val="3CEFAB"/>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sz="1600">
              <a:solidFill>
                <a:schemeClr val="dk1"/>
              </a:solidFill>
              <a:highlight>
                <a:schemeClr val="lt1"/>
              </a:highlight>
              <a:latin typeface="Helvetica Neue"/>
              <a:ea typeface="Helvetica Neue"/>
              <a:cs typeface="Helvetica Neue"/>
              <a:sym typeface="Helvetica Neue"/>
            </a:endParaRPr>
          </a:p>
          <a:p>
            <a:pPr indent="0" lvl="0" marL="457200" rtl="0" algn="l">
              <a:spcBef>
                <a:spcPts val="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687" name="Google Shape;687;p108"/>
          <p:cNvSpPr txBox="1"/>
          <p:nvPr/>
        </p:nvSpPr>
        <p:spPr>
          <a:xfrm>
            <a:off x="2109143" y="2502363"/>
            <a:ext cx="4925700" cy="2409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Intro a ML</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Inteligencia Artificial</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Tipos de Inteligencia</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Aplicaciones en la Industria</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 Riesgos y Desafíos de la IA</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GPT - 3</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1"/>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112"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5"/>
          <p:cNvSpPr txBox="1"/>
          <p:nvPr/>
        </p:nvSpPr>
        <p:spPr>
          <a:xfrm>
            <a:off x="475500" y="1686300"/>
            <a:ext cx="3834600" cy="232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Podríamos definir Inteligencia como la habilidad para </a:t>
            </a:r>
            <a:r>
              <a:rPr b="1" lang="es" sz="1350">
                <a:solidFill>
                  <a:schemeClr val="dk1"/>
                </a:solidFill>
                <a:latin typeface="DM Sans"/>
                <a:ea typeface="DM Sans"/>
                <a:cs typeface="DM Sans"/>
                <a:sym typeface="DM Sans"/>
              </a:rPr>
              <a:t>razonar, planear y resolver</a:t>
            </a:r>
            <a:r>
              <a:rPr lang="es" sz="1350">
                <a:solidFill>
                  <a:schemeClr val="dk1"/>
                </a:solidFill>
                <a:latin typeface="DM Sans"/>
                <a:ea typeface="DM Sans"/>
                <a:cs typeface="DM Sans"/>
                <a:sym typeface="DM Sans"/>
              </a:rPr>
              <a:t> problemas, pensar de manera abstracta y comprender ideas complejas, aprender rápidamente usando la </a:t>
            </a:r>
            <a:r>
              <a:rPr b="1" lang="es" sz="1350">
                <a:solidFill>
                  <a:schemeClr val="dk1"/>
                </a:solidFill>
                <a:latin typeface="DM Sans"/>
                <a:ea typeface="DM Sans"/>
                <a:cs typeface="DM Sans"/>
                <a:sym typeface="DM Sans"/>
              </a:rPr>
              <a:t>experiencia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En teoría, </a:t>
            </a:r>
            <a:r>
              <a:rPr b="1" lang="es" sz="1350">
                <a:solidFill>
                  <a:schemeClr val="dk1"/>
                </a:solidFill>
                <a:latin typeface="DM Sans"/>
                <a:ea typeface="DM Sans"/>
                <a:cs typeface="DM Sans"/>
                <a:sym typeface="DM Sans"/>
              </a:rPr>
              <a:t>las máquinas inteligentes </a:t>
            </a:r>
            <a:r>
              <a:rPr lang="es" sz="1350">
                <a:solidFill>
                  <a:schemeClr val="dk1"/>
                </a:solidFill>
                <a:latin typeface="DM Sans"/>
                <a:ea typeface="DM Sans"/>
                <a:cs typeface="DM Sans"/>
                <a:sym typeface="DM Sans"/>
              </a:rPr>
              <a:t>deberían tener estos atributos pero no siempre ocurre.</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p:txBody>
      </p:sp>
      <p:sp>
        <p:nvSpPr>
          <p:cNvPr id="167" name="Google Shape;167;p45"/>
          <p:cNvSpPr txBox="1"/>
          <p:nvPr/>
        </p:nvSpPr>
        <p:spPr>
          <a:xfrm>
            <a:off x="475500" y="4586988"/>
            <a:ext cx="6879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 sz="1100">
                <a:solidFill>
                  <a:schemeClr val="dk2"/>
                </a:solidFill>
                <a:latin typeface="DM Sans"/>
                <a:ea typeface="DM Sans"/>
                <a:cs typeface="DM Sans"/>
                <a:sym typeface="DM Sans"/>
              </a:rPr>
              <a:t>Fuente: </a:t>
            </a:r>
            <a:r>
              <a:rPr lang="es" sz="1100" u="sng">
                <a:solidFill>
                  <a:schemeClr val="dk2"/>
                </a:solidFill>
                <a:latin typeface="DM Sans"/>
                <a:ea typeface="DM Sans"/>
                <a:cs typeface="DM Sans"/>
                <a:sym typeface="DM Sans"/>
                <a:hlinkClick r:id="rId3">
                  <a:extLst>
                    <a:ext uri="{A12FA001-AC4F-418D-AE19-62706E023703}">
                      <ahyp:hlinkClr val="tx"/>
                    </a:ext>
                  </a:extLst>
                </a:hlinkClick>
              </a:rPr>
              <a:t>https://www1.udel.edu/educ/gottfredson/reprints/1997mainstream.pdf</a:t>
            </a:r>
            <a:endParaRPr sz="1100">
              <a:solidFill>
                <a:schemeClr val="dk2"/>
              </a:solidFill>
              <a:latin typeface="DM Sans"/>
              <a:ea typeface="DM Sans"/>
              <a:cs typeface="DM Sans"/>
              <a:sym typeface="DM Sans"/>
            </a:endParaRPr>
          </a:p>
        </p:txBody>
      </p:sp>
      <p:pic>
        <p:nvPicPr>
          <p:cNvPr id="168" name="Google Shape;168;p45"/>
          <p:cNvPicPr preferRelativeResize="0"/>
          <p:nvPr/>
        </p:nvPicPr>
        <p:blipFill>
          <a:blip r:embed="rId4">
            <a:alphaModFix/>
          </a:blip>
          <a:stretch>
            <a:fillRect/>
          </a:stretch>
        </p:blipFill>
        <p:spPr>
          <a:xfrm>
            <a:off x="5056630" y="1336900"/>
            <a:ext cx="3334095" cy="246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Inteligencia Artificial</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